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6858000" cx="12192000"/>
  <p:notesSz cx="6858000" cy="9144000"/>
  <p:embeddedFontLst>
    <p:embeddedFont>
      <p:font typeface="Roboto Medium"/>
      <p:regular r:id="rId58"/>
      <p:bold r:id="rId59"/>
      <p:italic r:id="rId60"/>
      <p:boldItalic r:id="rId61"/>
    </p:embeddedFont>
    <p:embeddedFont>
      <p:font typeface="Garamond"/>
      <p:regular r:id="rId62"/>
      <p:bold r:id="rId63"/>
      <p:italic r:id="rId64"/>
      <p:boldItalic r:id="rId65"/>
    </p:embeddedFont>
    <p:embeddedFont>
      <p:font typeface="Palatino Linotype"/>
      <p:regular r:id="rId66"/>
      <p:bold r:id="rId67"/>
      <p:italic r:id="rId68"/>
      <p:boldItalic r:id="rId69"/>
    </p:embeddedFont>
    <p:embeddedFont>
      <p:font typeface="Open Sans Medium"/>
      <p:regular r:id="rId70"/>
      <p:bold r:id="rId71"/>
      <p:italic r:id="rId72"/>
      <p:boldItalic r:id="rId73"/>
    </p:embeddedFont>
    <p:embeddedFont>
      <p:font typeface="Open Sans"/>
      <p:regular r:id="rId74"/>
      <p:bold r:id="rId75"/>
      <p:italic r:id="rId76"/>
      <p:boldItalic r:id="rId77"/>
    </p:embeddedFont>
    <p:embeddedFont>
      <p:font typeface="Century Gothic"/>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2" roundtripDataSignature="AMtx7mj1XWsB6L0peOte58cALvsBVL8h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CenturyGothic-italic.fntdata"/><Relationship Id="rId82" Type="http://customschemas.google.com/relationships/presentationmetadata" Target="metadata"/><Relationship Id="rId81"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Medium-boldItalic.fntdata"/><Relationship Id="rId72" Type="http://schemas.openxmlformats.org/officeDocument/2006/relationships/font" Target="fonts/OpenSansMedium-italic.fntdata"/><Relationship Id="rId31" Type="http://schemas.openxmlformats.org/officeDocument/2006/relationships/slide" Target="slides/slide27.xml"/><Relationship Id="rId75" Type="http://schemas.openxmlformats.org/officeDocument/2006/relationships/font" Target="fonts/OpenSans-bold.fntdata"/><Relationship Id="rId30" Type="http://schemas.openxmlformats.org/officeDocument/2006/relationships/slide" Target="slides/slide26.xml"/><Relationship Id="rId74" Type="http://schemas.openxmlformats.org/officeDocument/2006/relationships/font" Target="fonts/OpenSans-regular.fntdata"/><Relationship Id="rId33" Type="http://schemas.openxmlformats.org/officeDocument/2006/relationships/slide" Target="slides/slide29.xml"/><Relationship Id="rId77" Type="http://schemas.openxmlformats.org/officeDocument/2006/relationships/font" Target="fonts/OpenSans-boldItalic.fntdata"/><Relationship Id="rId32" Type="http://schemas.openxmlformats.org/officeDocument/2006/relationships/slide" Target="slides/slide28.xml"/><Relationship Id="rId76" Type="http://schemas.openxmlformats.org/officeDocument/2006/relationships/font" Target="fonts/OpenSans-italic.fntdata"/><Relationship Id="rId35" Type="http://schemas.openxmlformats.org/officeDocument/2006/relationships/slide" Target="slides/slide31.xml"/><Relationship Id="rId79" Type="http://schemas.openxmlformats.org/officeDocument/2006/relationships/font" Target="fonts/CenturyGothic-bold.fntdata"/><Relationship Id="rId34" Type="http://schemas.openxmlformats.org/officeDocument/2006/relationships/slide" Target="slides/slide30.xml"/><Relationship Id="rId78" Type="http://schemas.openxmlformats.org/officeDocument/2006/relationships/font" Target="fonts/CenturyGothic-regular.fntdata"/><Relationship Id="rId71" Type="http://schemas.openxmlformats.org/officeDocument/2006/relationships/font" Target="fonts/OpenSansMedium-bold.fntdata"/><Relationship Id="rId70" Type="http://schemas.openxmlformats.org/officeDocument/2006/relationships/font" Target="fonts/OpenSansMedium-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Garamond-regular.fntdata"/><Relationship Id="rId61" Type="http://schemas.openxmlformats.org/officeDocument/2006/relationships/font" Target="fonts/RobotoMedium-boldItalic.fntdata"/><Relationship Id="rId20" Type="http://schemas.openxmlformats.org/officeDocument/2006/relationships/slide" Target="slides/slide16.xml"/><Relationship Id="rId64" Type="http://schemas.openxmlformats.org/officeDocument/2006/relationships/font" Target="fonts/Garamond-italic.fntdata"/><Relationship Id="rId63" Type="http://schemas.openxmlformats.org/officeDocument/2006/relationships/font" Target="fonts/Garamond-bold.fntdata"/><Relationship Id="rId22" Type="http://schemas.openxmlformats.org/officeDocument/2006/relationships/slide" Target="slides/slide18.xml"/><Relationship Id="rId66" Type="http://schemas.openxmlformats.org/officeDocument/2006/relationships/font" Target="fonts/PalatinoLinotype-regular.fntdata"/><Relationship Id="rId21" Type="http://schemas.openxmlformats.org/officeDocument/2006/relationships/slide" Target="slides/slide17.xml"/><Relationship Id="rId65" Type="http://schemas.openxmlformats.org/officeDocument/2006/relationships/font" Target="fonts/Garamond-boldItalic.fntdata"/><Relationship Id="rId24" Type="http://schemas.openxmlformats.org/officeDocument/2006/relationships/slide" Target="slides/slide20.xml"/><Relationship Id="rId68" Type="http://schemas.openxmlformats.org/officeDocument/2006/relationships/font" Target="fonts/PalatinoLinotype-italic.fntdata"/><Relationship Id="rId23" Type="http://schemas.openxmlformats.org/officeDocument/2006/relationships/slide" Target="slides/slide19.xml"/><Relationship Id="rId67" Type="http://schemas.openxmlformats.org/officeDocument/2006/relationships/font" Target="fonts/PalatinoLinotype-bold.fntdata"/><Relationship Id="rId60" Type="http://schemas.openxmlformats.org/officeDocument/2006/relationships/font" Target="fonts/RobotoMedium-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PalatinoLinotype-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obotoMedium-bold.fntdata"/><Relationship Id="rId14" Type="http://schemas.openxmlformats.org/officeDocument/2006/relationships/slide" Target="slides/slide10.xml"/><Relationship Id="rId58" Type="http://schemas.openxmlformats.org/officeDocument/2006/relationships/font" Target="fonts/RobotoMedium-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Honorable jury, chère audience Bonjour, Tout d'abord, </a:t>
            </a:r>
            <a:r>
              <a:rPr lang="fr-FR"/>
              <a:t>je </a:t>
            </a:r>
            <a:r>
              <a:rPr lang="fr-FR" sz="1200">
                <a:solidFill>
                  <a:schemeClr val="dk1"/>
                </a:solidFill>
                <a:latin typeface="Calibri"/>
                <a:ea typeface="Calibri"/>
                <a:cs typeface="Calibri"/>
                <a:sym typeface="Calibri"/>
              </a:rPr>
              <a:t>v</a:t>
            </a:r>
            <a:r>
              <a:rPr b="1" lang="fr-FR" sz="1200">
                <a:solidFill>
                  <a:schemeClr val="dk1"/>
                </a:solidFill>
                <a:latin typeface="Calibri"/>
                <a:ea typeface="Calibri"/>
                <a:cs typeface="Calibri"/>
                <a:sym typeface="Calibri"/>
              </a:rPr>
              <a:t>oudr</a:t>
            </a:r>
            <a:r>
              <a:rPr b="1" lang="fr-FR"/>
              <a:t>e</a:t>
            </a:r>
            <a:r>
              <a:rPr lang="fr-FR" sz="1200">
                <a:solidFill>
                  <a:schemeClr val="dk1"/>
                </a:solidFill>
                <a:latin typeface="Calibri"/>
                <a:ea typeface="Calibri"/>
                <a:cs typeface="Calibri"/>
                <a:sym typeface="Calibri"/>
              </a:rPr>
              <a:t> vous remercier pour votre présence et votre temps. Ensuite,</a:t>
            </a:r>
            <a:r>
              <a:rPr lang="fr-FR"/>
              <a:t>j’ai</a:t>
            </a:r>
            <a:r>
              <a:rPr lang="fr-FR" sz="1200">
                <a:solidFill>
                  <a:schemeClr val="dk1"/>
                </a:solidFill>
                <a:latin typeface="Calibri"/>
                <a:ea typeface="Calibri"/>
                <a:cs typeface="Calibri"/>
                <a:sym typeface="Calibri"/>
              </a:rPr>
              <a:t> le plaisir de vous présenter </a:t>
            </a:r>
            <a:r>
              <a:rPr lang="fr-FR"/>
              <a:t>mon </a:t>
            </a:r>
            <a:r>
              <a:rPr lang="fr-FR" sz="1200">
                <a:solidFill>
                  <a:schemeClr val="dk1"/>
                </a:solidFill>
                <a:latin typeface="Calibri"/>
                <a:ea typeface="Calibri"/>
                <a:cs typeface="Calibri"/>
                <a:sym typeface="Calibri"/>
              </a:rPr>
              <a:t>travail dans le cadre du projet de stage fin d’étude effectué chez </a:t>
            </a:r>
            <a:r>
              <a:rPr lang="fr-FR"/>
              <a:t>Deloitte </a:t>
            </a:r>
            <a:r>
              <a:rPr lang="fr-FR" sz="1200">
                <a:solidFill>
                  <a:schemeClr val="dk1"/>
                </a:solidFill>
                <a:latin typeface="Calibri"/>
                <a:ea typeface="Calibri"/>
                <a:cs typeface="Calibri"/>
                <a:sym typeface="Calibri"/>
              </a:rPr>
              <a:t>en vue de l’obtention du diplôme d’Ingénieur d’Etat..Ce projet s’intitule </a:t>
            </a:r>
            <a:r>
              <a:rPr lang="fr-FR"/>
              <a:t>&lt;La mise en place d’un asset d’automatisation sur un projet SAP</a:t>
            </a:r>
            <a:r>
              <a:rPr lang="fr-FR" sz="1200">
                <a:solidFill>
                  <a:schemeClr val="dk1"/>
                </a:solidFill>
                <a:latin typeface="Calibri"/>
                <a:ea typeface="Calibri"/>
                <a:cs typeface="Calibri"/>
                <a:sym typeface="Calibri"/>
              </a:rPr>
              <a:t>» sous supervision de M</a:t>
            </a:r>
            <a:r>
              <a:rPr lang="fr-FR"/>
              <a:t>me</a:t>
            </a:r>
            <a:r>
              <a:rPr lang="fr-FR" sz="1200">
                <a:solidFill>
                  <a:schemeClr val="dk1"/>
                </a:solidFill>
                <a:latin typeface="Calibri"/>
                <a:ea typeface="Calibri"/>
                <a:cs typeface="Calibri"/>
                <a:sym typeface="Calibri"/>
              </a:rPr>
              <a:t> </a:t>
            </a:r>
            <a:r>
              <a:rPr lang="fr-FR"/>
              <a:t>Bouchra BERRADA </a:t>
            </a:r>
            <a:r>
              <a:rPr lang="fr-FR" sz="1200">
                <a:solidFill>
                  <a:schemeClr val="dk1"/>
                </a:solidFill>
                <a:latin typeface="Calibri"/>
                <a:ea typeface="Calibri"/>
                <a:cs typeface="Calibri"/>
                <a:sym typeface="Calibri"/>
              </a:rPr>
              <a:t>coté ENSIAS ,et Mme </a:t>
            </a:r>
            <a:r>
              <a:rPr lang="fr-FR"/>
              <a:t>Soukaina el kentaoui</a:t>
            </a:r>
            <a:r>
              <a:rPr lang="fr-FR" sz="1200">
                <a:solidFill>
                  <a:schemeClr val="dk1"/>
                </a:solidFill>
                <a:latin typeface="Calibri"/>
                <a:ea typeface="Calibri"/>
                <a:cs typeface="Calibri"/>
                <a:sym typeface="Calibri"/>
              </a:rPr>
              <a:t>, cote </a:t>
            </a:r>
            <a:r>
              <a:rPr lang="fr-FR"/>
              <a:t>Deloitte</a:t>
            </a:r>
            <a:r>
              <a:rPr lang="fr-FR" sz="1200">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Durant cette présentation je vous expos</a:t>
            </a:r>
            <a:r>
              <a:rPr b="1" lang="fr-FR" sz="1200">
                <a:solidFill>
                  <a:schemeClr val="dk1"/>
                </a:solidFill>
                <a:latin typeface="Calibri"/>
                <a:ea typeface="Calibri"/>
                <a:cs typeface="Calibri"/>
                <a:sym typeface="Calibri"/>
              </a:rPr>
              <a:t>erai</a:t>
            </a:r>
            <a:r>
              <a:rPr lang="fr-FR" sz="1200">
                <a:solidFill>
                  <a:schemeClr val="dk1"/>
                </a:solidFill>
                <a:latin typeface="Calibri"/>
                <a:ea typeface="Calibri"/>
                <a:cs typeface="Calibri"/>
                <a:sym typeface="Calibri"/>
              </a:rPr>
              <a:t> mon travail réalisé durant les </a:t>
            </a:r>
            <a:r>
              <a:rPr lang="fr-FR"/>
              <a:t>6</a:t>
            </a:r>
            <a:r>
              <a:rPr lang="fr-FR" sz="1200">
                <a:solidFill>
                  <a:schemeClr val="dk1"/>
                </a:solidFill>
                <a:latin typeface="Calibri"/>
                <a:ea typeface="Calibri"/>
                <a:cs typeface="Calibri"/>
                <a:sym typeface="Calibri"/>
              </a:rPr>
              <a:t> mois de mon stage.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dans cette section on va aborder la problematique:</a:t>
            </a:r>
            <a:endParaRPr/>
          </a:p>
          <a:p>
            <a:pPr indent="0" lvl="0" marL="0" rtl="0" algn="l">
              <a:spcBef>
                <a:spcPts val="0"/>
              </a:spcBef>
              <a:spcAft>
                <a:spcPts val="0"/>
              </a:spcAft>
              <a:buNone/>
            </a:pPr>
            <a:r>
              <a:rPr lang="fr-FR"/>
              <a:t>qui sera diviser en 2 problematique:</a:t>
            </a:r>
            <a:endParaRPr/>
          </a:p>
          <a:p>
            <a:pPr indent="0" lvl="0" marL="0" rtl="0" algn="l">
              <a:spcBef>
                <a:spcPts val="0"/>
              </a:spcBef>
              <a:spcAft>
                <a:spcPts val="0"/>
              </a:spcAft>
              <a:buNone/>
            </a:pPr>
            <a:r>
              <a:rPr lang="fr-FR"/>
              <a:t>la premier etant l’integration du nouvel ERP avec une autre solution Rydoo.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FR"/>
              <a:t>afin de garantir l’integration fluid entre les deux system. on a mis en place  des tests fonctionnels, et plus précisément</a:t>
            </a:r>
            <a:endParaRPr/>
          </a:p>
          <a:p>
            <a:pPr indent="0" lvl="0" marL="0" rtl="0" algn="l">
              <a:spcBef>
                <a:spcPts val="0"/>
              </a:spcBef>
              <a:spcAft>
                <a:spcPts val="0"/>
              </a:spcAft>
              <a:buClr>
                <a:schemeClr val="dk1"/>
              </a:buClr>
              <a:buSzPts val="1100"/>
              <a:buFont typeface="Arial"/>
              <a:buNone/>
            </a:pPr>
            <a:r>
              <a:rPr lang="fr-FR"/>
              <a:t>les tests d’intégration, et les tests UAT (User Integration Testing).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FR"/>
              <a:t>Le projet du nouvel ERP est un projet interne à Deloitte. C’est un projet qui permette</a:t>
            </a:r>
            <a:endParaRPr/>
          </a:p>
          <a:p>
            <a:pPr indent="0" lvl="0" marL="0" rtl="0" algn="l">
              <a:spcBef>
                <a:spcPts val="0"/>
              </a:spcBef>
              <a:spcAft>
                <a:spcPts val="0"/>
              </a:spcAft>
              <a:buClr>
                <a:schemeClr val="dk1"/>
              </a:buClr>
              <a:buSzPts val="1100"/>
              <a:buFont typeface="Arial"/>
              <a:buNone/>
            </a:pPr>
            <a:r>
              <a:rPr lang="fr-FR"/>
              <a:t>aux cabinets membres de transformer leurs processus de gestion des missions et de finance de</a:t>
            </a:r>
            <a:endParaRPr/>
          </a:p>
          <a:p>
            <a:pPr indent="0" lvl="0" marL="0" rtl="0" algn="l">
              <a:spcBef>
                <a:spcPts val="0"/>
              </a:spcBef>
              <a:spcAft>
                <a:spcPts val="0"/>
              </a:spcAft>
              <a:buClr>
                <a:schemeClr val="dk1"/>
              </a:buClr>
              <a:buSzPts val="1100"/>
              <a:buFont typeface="Arial"/>
              <a:buNone/>
            </a:pPr>
            <a:r>
              <a:rPr lang="fr-FR"/>
              <a:t>manière plus efficace et à collaborer et tirer parti des meilleures pratiques dans le monde entier.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le contexte de cette problematique consiste à garantir</a:t>
            </a:r>
            <a:endParaRPr/>
          </a:p>
          <a:p>
            <a:pPr indent="0" lvl="0" marL="0" rtl="0" algn="l">
              <a:spcBef>
                <a:spcPts val="0"/>
              </a:spcBef>
              <a:spcAft>
                <a:spcPts val="0"/>
              </a:spcAft>
              <a:buSzPts val="1100"/>
              <a:buNone/>
            </a:pPr>
            <a:r>
              <a:rPr lang="fr-FR"/>
              <a:t>l’intégration complète du nouvel ERP avec la solution Rydoo</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11" name="Google Shape;31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7ae03962b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137ae03962b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sz="900">
                <a:highlight>
                  <a:srgbClr val="FFFFFF"/>
                </a:highlight>
                <a:latin typeface="Times New Roman"/>
                <a:ea typeface="Times New Roman"/>
                <a:cs typeface="Times New Roman"/>
                <a:sym typeface="Times New Roman"/>
              </a:rPr>
              <a:t>La deusieme problematique etant </a:t>
            </a:r>
            <a:r>
              <a:rPr lang="fr-FR" sz="900">
                <a:highlight>
                  <a:schemeClr val="lt1"/>
                </a:highlight>
                <a:latin typeface="Times New Roman"/>
                <a:ea typeface="Times New Roman"/>
                <a:cs typeface="Times New Roman"/>
                <a:sym typeface="Times New Roman"/>
              </a:rPr>
              <a:t> la saisie des feuilles de temps</a:t>
            </a:r>
            <a:r>
              <a:rPr lang="fr-FR" sz="1100">
                <a:latin typeface="Arial"/>
                <a:ea typeface="Arial"/>
                <a:cs typeface="Arial"/>
                <a:sym typeface="Arial"/>
              </a:rPr>
              <a:t> </a:t>
            </a:r>
            <a:r>
              <a:rPr lang="fr-FR" sz="900">
                <a:highlight>
                  <a:schemeClr val="lt1"/>
                </a:highlight>
                <a:latin typeface="Times New Roman"/>
                <a:ea typeface="Times New Roman"/>
                <a:cs typeface="Times New Roman"/>
                <a:sym typeface="Times New Roman"/>
              </a:rPr>
              <a:t>liées au département Deloitte Avocats France.</a:t>
            </a:r>
            <a:endParaRPr sz="900">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900">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fr-FR" sz="900">
                <a:highlight>
                  <a:schemeClr val="lt1"/>
                </a:highlight>
                <a:latin typeface="Times New Roman"/>
                <a:ea typeface="Times New Roman"/>
                <a:cs typeface="Times New Roman"/>
                <a:sym typeface="Times New Roman"/>
              </a:rPr>
              <a:t>après l'intégration du nouvel ERP, Deloitte avocats de france se trouve face à la migration de la migration d’une grande quantité d’heure vers le nouvel ERP, </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a:latin typeface="Arial"/>
                <a:ea typeface="Arial"/>
                <a:cs typeface="Arial"/>
                <a:sym typeface="Arial"/>
              </a:rPr>
              <a:t>Malgré la présence d’une API qui permet la saisie des feuilles de temps sur la solution SAP/4HANA, on a pas pu l’utiliser car elle ne permettait que la saisie des quantités d’heure et non pas de commentaire.</a:t>
            </a:r>
            <a:endParaRPr sz="900">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900">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fr-FR" sz="900">
                <a:highlight>
                  <a:srgbClr val="FFFFFF"/>
                </a:highlight>
                <a:latin typeface="Times New Roman"/>
                <a:ea typeface="Times New Roman"/>
                <a:cs typeface="Times New Roman"/>
                <a:sym typeface="Times New Roman"/>
              </a:rPr>
              <a:t>La réalisation de la deuxième tâche consistait à automatiser la saisie des feuilles de temps</a:t>
            </a:r>
            <a:r>
              <a:rPr lang="fr-FR" sz="1100">
                <a:latin typeface="Arial"/>
                <a:ea typeface="Arial"/>
                <a:cs typeface="Arial"/>
                <a:sym typeface="Arial"/>
              </a:rPr>
              <a:t> </a:t>
            </a:r>
            <a:r>
              <a:rPr lang="fr-FR" sz="900">
                <a:highlight>
                  <a:srgbClr val="FFFFFF"/>
                </a:highlight>
                <a:latin typeface="Times New Roman"/>
                <a:ea typeface="Times New Roman"/>
                <a:cs typeface="Times New Roman"/>
                <a:sym typeface="Times New Roman"/>
              </a:rPr>
              <a:t>liées au département Deloitte Avocats France sur la solution SAP/4HANA</a:t>
            </a:r>
            <a:endParaRPr sz="9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fr-FR" sz="900">
                <a:highlight>
                  <a:srgbClr val="FFFFFF"/>
                </a:highlight>
                <a:latin typeface="Times New Roman"/>
                <a:ea typeface="Times New Roman"/>
                <a:cs typeface="Times New Roman"/>
                <a:sym typeface="Times New Roman"/>
              </a:rPr>
              <a:t> pour la gestion des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900">
                <a:highlight>
                  <a:srgbClr val="FFFFFF"/>
                </a:highlight>
                <a:latin typeface="Times New Roman"/>
                <a:ea typeface="Times New Roman"/>
                <a:cs typeface="Times New Roman"/>
                <a:sym typeface="Times New Roman"/>
              </a:rPr>
              <a:t>feuilles de temps, en incluant et les quantités d’heures et les commentaires. L’automatisation de ce processus a été faite à travers le même outil d’automatisation Selenium et en utilisant les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900">
                <a:highlight>
                  <a:srgbClr val="FFFFFF"/>
                </a:highlight>
                <a:latin typeface="Times New Roman"/>
                <a:ea typeface="Times New Roman"/>
                <a:cs typeface="Times New Roman"/>
                <a:sym typeface="Times New Roman"/>
              </a:rPr>
              <a:t>mêmes approche framework. Cette migration de données ne pouvait pas être réalisée directement à cause des contraintes temporelles de livraison. Malgré la présence d’une API qui permet la</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900">
                <a:highlight>
                  <a:srgbClr val="FFFFFF"/>
                </a:highlight>
                <a:latin typeface="Times New Roman"/>
                <a:ea typeface="Times New Roman"/>
                <a:cs typeface="Times New Roman"/>
                <a:sym typeface="Times New Roman"/>
              </a:rPr>
              <a:t>saisie des feuilles de temps sur la solution SAP/4HANA, on a pas pu l’utiliser car elle ne permettait que la saisie des quantités d’heure.</a:t>
            </a:r>
            <a:endParaRPr sz="9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46" name="Google Shape;346;g137ae03962b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55b808f3c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155b808f3ce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Dans les objectives de cette mission d’automatisation y’a vais plusieur contraint a gere </a:t>
            </a:r>
            <a:endParaRPr/>
          </a:p>
          <a:p>
            <a:pPr indent="0" lvl="0" marL="0" rtl="0" algn="l">
              <a:spcBef>
                <a:spcPts val="0"/>
              </a:spcBef>
              <a:spcAft>
                <a:spcPts val="0"/>
              </a:spcAft>
              <a:buNone/>
            </a:pPr>
            <a:r>
              <a:rPr lang="fr-FR"/>
              <a:t>La premier etant l’automatisation bien sur du process, suivis d’un partie tres important etant gestion des execptions qu’est ce que sa signifie ? </a:t>
            </a:r>
            <a:endParaRPr/>
          </a:p>
          <a:p>
            <a:pPr indent="0" lvl="0" marL="0" rtl="0" algn="l">
              <a:spcBef>
                <a:spcPts val="0"/>
              </a:spcBef>
              <a:spcAft>
                <a:spcPts val="0"/>
              </a:spcAft>
              <a:buNone/>
            </a:pPr>
            <a:r>
              <a:rPr lang="fr-FR"/>
              <a:t>Il signifie gere les execptions de chargement par exemple de page d’erreur de jeux  de donnee, et le plus important c’est que notre programme travail sur l’envirenement de prod, Car bien sur tout nos </a:t>
            </a:r>
            <a:r>
              <a:rPr lang="fr-FR"/>
              <a:t>expérimentation</a:t>
            </a:r>
            <a:r>
              <a:rPr lang="fr-FR"/>
              <a:t> et travail ce fait dans </a:t>
            </a:r>
            <a:r>
              <a:rPr lang="fr-FR"/>
              <a:t>l'environnement</a:t>
            </a:r>
            <a:r>
              <a:rPr lang="fr-FR"/>
              <a:t> de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L’optimisation de temps d’execution signifie tout </a:t>
            </a:r>
            <a:r>
              <a:rPr lang="fr-FR"/>
              <a:t>simplement</a:t>
            </a:r>
            <a:r>
              <a:rPr lang="fr-FR"/>
              <a:t> </a:t>
            </a:r>
            <a:r>
              <a:rPr lang="fr-FR"/>
              <a:t>l'utilisation</a:t>
            </a:r>
            <a:r>
              <a:rPr lang="fr-FR"/>
              <a:t> de </a:t>
            </a:r>
            <a:r>
              <a:rPr lang="fr-FR"/>
              <a:t>parallélisation dans l’execution donc a la place qu’on ajout colaborateur par colaborator on va travail sur la maximisation de temps d’execution, on executant le nombre maximal d’instance possible sans risque d’encasrement.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Le configuration de l’environement d’execution a ete un tache aussi tres interessant car notre programme va marche sur une autre machine du coups il fallait installee tout les outils necessaires (java, intelliJ pour le debegage sur place …..).</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et Finalement l'objectif ultime de cette mission est de montrer nos capacités en automatisation au Deloitte Advocate de france, pour des opportunités à l’avenir.</a:t>
            </a:r>
            <a:endParaRPr/>
          </a:p>
        </p:txBody>
      </p:sp>
      <p:sp>
        <p:nvSpPr>
          <p:cNvPr id="411" name="Google Shape;411;g155b808f3ce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Pendant le durree de mon stage j’ai travailler sur plusieur tache, le diagramme commance du 21 fevrier et fini au 15 aout, </a:t>
            </a:r>
            <a:endParaRPr/>
          </a:p>
          <a:p>
            <a:pPr indent="0" lvl="0" marL="0" rtl="0" algn="l">
              <a:spcBef>
                <a:spcPts val="0"/>
              </a:spcBef>
              <a:spcAft>
                <a:spcPts val="0"/>
              </a:spcAft>
              <a:buNone/>
            </a:pPr>
            <a:r>
              <a:rPr lang="fr-FR"/>
              <a:t>notament il y a 4 phase le premier etant le phase de formation,  l’onboarding les formation obligatoir</a:t>
            </a:r>
            <a:endParaRPr/>
          </a:p>
        </p:txBody>
      </p:sp>
      <p:sp>
        <p:nvSpPr>
          <p:cNvPr id="447" name="Google Shape;44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fr-FR"/>
              <a:t>L’Enterprise Value Delivery (EVD) pour SAP est une méthode de mise en oeuvre à utiliser</a:t>
            </a:r>
            <a:endParaRPr/>
          </a:p>
          <a:p>
            <a:pPr indent="0" lvl="0" marL="0" marR="0" rtl="0" algn="l">
              <a:lnSpc>
                <a:spcPct val="100000"/>
              </a:lnSpc>
              <a:spcBef>
                <a:spcPts val="0"/>
              </a:spcBef>
              <a:spcAft>
                <a:spcPts val="0"/>
              </a:spcAft>
              <a:buClr>
                <a:schemeClr val="dk1"/>
              </a:buClr>
              <a:buSzPts val="1100"/>
              <a:buFont typeface="Arial"/>
              <a:buNone/>
            </a:pPr>
            <a:r>
              <a:rPr lang="fr-FR"/>
              <a:t>dans le cadre des projets SAP de Deloitte. Elle présente une solide collection de modèles de</a:t>
            </a:r>
            <a:endParaRPr/>
          </a:p>
          <a:p>
            <a:pPr indent="0" lvl="0" marL="0" marR="0" rtl="0" algn="l">
              <a:lnSpc>
                <a:spcPct val="100000"/>
              </a:lnSpc>
              <a:spcBef>
                <a:spcPts val="0"/>
              </a:spcBef>
              <a:spcAft>
                <a:spcPts val="0"/>
              </a:spcAft>
              <a:buClr>
                <a:schemeClr val="dk1"/>
              </a:buClr>
              <a:buSzPts val="1100"/>
              <a:buFont typeface="Arial"/>
              <a:buNone/>
            </a:pPr>
            <a:r>
              <a:rPr lang="fr-FR"/>
              <a:t>livrables.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100"/>
              <a:buFont typeface="Arial"/>
              <a:buNone/>
            </a:pPr>
            <a:r>
              <a:rPr lang="fr-FR"/>
              <a:t>Les phases du projet représentent la progression des principaux regroupements d’activités dans</a:t>
            </a:r>
            <a:endParaRPr/>
          </a:p>
          <a:p>
            <a:pPr indent="0" lvl="0" marL="0" marR="0" rtl="0" algn="l">
              <a:lnSpc>
                <a:spcPct val="100000"/>
              </a:lnSpc>
              <a:spcBef>
                <a:spcPts val="0"/>
              </a:spcBef>
              <a:spcAft>
                <a:spcPts val="0"/>
              </a:spcAft>
              <a:buClr>
                <a:schemeClr val="dk1"/>
              </a:buClr>
              <a:buSzPts val="1100"/>
              <a:buFont typeface="Arial"/>
              <a:buNone/>
            </a:pPr>
            <a:r>
              <a:rPr lang="fr-FR"/>
              <a:t>le cycle de vie du projet. Les disciplines du projet se rapportent à des thèmes communs d’expertise</a:t>
            </a:r>
            <a:endParaRPr/>
          </a:p>
          <a:p>
            <a:pPr indent="0" lvl="0" marL="0" marR="0" rtl="0" algn="l">
              <a:lnSpc>
                <a:spcPct val="100000"/>
              </a:lnSpc>
              <a:spcBef>
                <a:spcPts val="0"/>
              </a:spcBef>
              <a:spcAft>
                <a:spcPts val="0"/>
              </a:spcAft>
              <a:buClr>
                <a:schemeClr val="dk1"/>
              </a:buClr>
              <a:buSzPts val="1100"/>
              <a:buFont typeface="Arial"/>
              <a:buNone/>
            </a:pPr>
            <a:r>
              <a:rPr lang="fr-FR"/>
              <a:t>qui "traversent" chacune des phases du projet. L’EVD pour SAP prend en charge la</a:t>
            </a:r>
            <a:endParaRPr/>
          </a:p>
          <a:p>
            <a:pPr indent="0" lvl="0" marL="0" marR="0" rtl="0" algn="l">
              <a:lnSpc>
                <a:spcPct val="100000"/>
              </a:lnSpc>
              <a:spcBef>
                <a:spcPts val="0"/>
              </a:spcBef>
              <a:spcAft>
                <a:spcPts val="0"/>
              </a:spcAft>
              <a:buClr>
                <a:schemeClr val="dk1"/>
              </a:buClr>
              <a:buSzPts val="1100"/>
              <a:buFont typeface="Arial"/>
              <a:buNone/>
            </a:pPr>
            <a:r>
              <a:rPr lang="fr-FR"/>
              <a:t>méthodologie Activate de SAP et il est aligné sur le PMBOK (Project Management Body of</a:t>
            </a:r>
            <a:endParaRPr/>
          </a:p>
          <a:p>
            <a:pPr indent="0" lvl="0" marL="0" marR="0" rtl="0" algn="l">
              <a:lnSpc>
                <a:spcPct val="100000"/>
              </a:lnSpc>
              <a:spcBef>
                <a:spcPts val="0"/>
              </a:spcBef>
              <a:spcAft>
                <a:spcPts val="0"/>
              </a:spcAft>
              <a:buClr>
                <a:schemeClr val="dk1"/>
              </a:buClr>
              <a:buSzPts val="1100"/>
              <a:buFont typeface="Arial"/>
              <a:buNone/>
            </a:pPr>
            <a:r>
              <a:rPr lang="fr-FR"/>
              <a:t>Knowledge) et du PMI (Project Management Institute). La méthode cascade est une approche</a:t>
            </a:r>
            <a:endParaRPr/>
          </a:p>
          <a:p>
            <a:pPr indent="0" lvl="0" marL="0" marR="0" rtl="0" algn="l">
              <a:lnSpc>
                <a:spcPct val="100000"/>
              </a:lnSpc>
              <a:spcBef>
                <a:spcPts val="0"/>
              </a:spcBef>
              <a:spcAft>
                <a:spcPts val="0"/>
              </a:spcAft>
              <a:buClr>
                <a:schemeClr val="dk1"/>
              </a:buClr>
              <a:buSzPts val="1100"/>
              <a:buFont typeface="Arial"/>
              <a:buNone/>
            </a:pPr>
            <a:r>
              <a:rPr lang="fr-FR"/>
              <a:t>linéaire et séquentielle des projets de développement logiciel qui utilise les résultats de chaque</a:t>
            </a:r>
            <a:endParaRPr/>
          </a:p>
          <a:p>
            <a:pPr indent="0" lvl="0" marL="0" marR="0" rtl="0" algn="l">
              <a:lnSpc>
                <a:spcPct val="100000"/>
              </a:lnSpc>
              <a:spcBef>
                <a:spcPts val="0"/>
              </a:spcBef>
              <a:spcAft>
                <a:spcPts val="0"/>
              </a:spcAft>
              <a:buClr>
                <a:schemeClr val="dk1"/>
              </a:buClr>
              <a:buSzPts val="1100"/>
              <a:buFont typeface="Arial"/>
              <a:buNone/>
            </a:pPr>
            <a:r>
              <a:rPr lang="fr-FR"/>
              <a:t>phase pour former la base du travail de la phase suivante. La méthode Cascade d’EVD pour</a:t>
            </a:r>
            <a:endParaRPr/>
          </a:p>
          <a:p>
            <a:pPr indent="0" lvl="0" marL="0" marR="0" rtl="0" algn="l">
              <a:lnSpc>
                <a:spcPct val="100000"/>
              </a:lnSpc>
              <a:spcBef>
                <a:spcPts val="0"/>
              </a:spcBef>
              <a:spcAft>
                <a:spcPts val="0"/>
              </a:spcAft>
              <a:buClr>
                <a:schemeClr val="dk1"/>
              </a:buClr>
              <a:buSzPts val="1100"/>
              <a:buFont typeface="Arial"/>
              <a:buNone/>
            </a:pPr>
            <a:r>
              <a:rPr lang="fr-FR"/>
              <a:t>SAP S/4HANA peut également être utilisée pour les projets SAP ECC.</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100"/>
              <a:buFont typeface="Arial"/>
              <a:buNone/>
            </a:pPr>
            <a:r>
              <a:rPr lang="fr-FR"/>
              <a:t>Cette méthode éprouvée nous permet d’améliorer la qualité de livraison de nos projets SAP en</a:t>
            </a:r>
            <a:endParaRPr/>
          </a:p>
          <a:p>
            <a:pPr indent="0" lvl="0" marL="0" marR="0" rtl="0" algn="l">
              <a:lnSpc>
                <a:spcPct val="100000"/>
              </a:lnSpc>
              <a:spcBef>
                <a:spcPts val="0"/>
              </a:spcBef>
              <a:spcAft>
                <a:spcPts val="0"/>
              </a:spcAft>
              <a:buClr>
                <a:schemeClr val="dk1"/>
              </a:buClr>
              <a:buSzPts val="1100"/>
              <a:buFont typeface="Arial"/>
              <a:buNone/>
            </a:pPr>
            <a:r>
              <a:rPr lang="fr-FR"/>
              <a:t>nous aident à élaborer le plan de projet, à identifier et à compléter les éléments livrables, et à</a:t>
            </a:r>
            <a:endParaRPr/>
          </a:p>
          <a:p>
            <a:pPr indent="0" lvl="0" marL="0" marR="0" rtl="0" algn="l">
              <a:lnSpc>
                <a:spcPct val="100000"/>
              </a:lnSpc>
              <a:spcBef>
                <a:spcPts val="0"/>
              </a:spcBef>
              <a:spcAft>
                <a:spcPts val="0"/>
              </a:spcAft>
              <a:buClr>
                <a:schemeClr val="dk1"/>
              </a:buClr>
              <a:buSzPts val="1100"/>
              <a:buFont typeface="Arial"/>
              <a:buNone/>
            </a:pPr>
            <a:r>
              <a:rPr lang="fr-FR"/>
              <a:t>ajouter une structure aux projets complexes. En bref, l’EVD nous aide à collaborer de manière</a:t>
            </a:r>
            <a:endParaRPr/>
          </a:p>
          <a:p>
            <a:pPr indent="0" lvl="0" marL="0" marR="0" rtl="0" algn="l">
              <a:lnSpc>
                <a:spcPct val="100000"/>
              </a:lnSpc>
              <a:spcBef>
                <a:spcPts val="0"/>
              </a:spcBef>
              <a:spcAft>
                <a:spcPts val="0"/>
              </a:spcAft>
              <a:buClr>
                <a:schemeClr val="dk1"/>
              </a:buClr>
              <a:buSzPts val="1100"/>
              <a:buFont typeface="Arial"/>
              <a:buNone/>
            </a:pPr>
            <a:r>
              <a:rPr lang="fr-FR"/>
              <a:t>cohérente avec nos clients et à les préparer au succès.</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77" name="Google Shape;47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7ae03962b_0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137ae03962b_0_6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03" name="Google Shape;503;g137ae03962b_0_6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7ae03962b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137ae03962b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fr-FR">
                <a:highlight>
                  <a:schemeClr val="lt1"/>
                </a:highlight>
                <a:latin typeface="Arial"/>
                <a:ea typeface="Arial"/>
                <a:cs typeface="Arial"/>
                <a:sym typeface="Arial"/>
              </a:rPr>
              <a:t>L’objectif de cette phase est de permettre aux parties d’établir une compréhension commune de</a:t>
            </a:r>
            <a:r>
              <a:rPr lang="fr-FR">
                <a:latin typeface="Arial"/>
                <a:ea typeface="Arial"/>
                <a:cs typeface="Arial"/>
                <a:sym typeface="Arial"/>
              </a:rPr>
              <a:t> </a:t>
            </a:r>
            <a:r>
              <a:rPr lang="fr-FR">
                <a:highlight>
                  <a:schemeClr val="lt1"/>
                </a:highlight>
                <a:latin typeface="Arial"/>
                <a:ea typeface="Arial"/>
                <a:cs typeface="Arial"/>
                <a:sym typeface="Arial"/>
              </a:rPr>
              <a:t>la manière dont SAP sera utilisé par le client. Il s’agit notamment de</a:t>
            </a:r>
            <a:endParaRPr/>
          </a:p>
        </p:txBody>
      </p:sp>
      <p:sp>
        <p:nvSpPr>
          <p:cNvPr id="532" name="Google Shape;532;g137ae03962b_0_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7ae03962b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137ae03962b_0_3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sz="1050">
                <a:highlight>
                  <a:schemeClr val="lt1"/>
                </a:highlight>
                <a:latin typeface="Arial"/>
                <a:ea typeface="Arial"/>
                <a:cs typeface="Arial"/>
                <a:sym typeface="Arial"/>
              </a:rPr>
              <a:t>L’objectif de cette phase est de se concentrer sur</a:t>
            </a:r>
            <a:endParaRPr/>
          </a:p>
        </p:txBody>
      </p:sp>
      <p:sp>
        <p:nvSpPr>
          <p:cNvPr id="561" name="Google Shape;561;g137ae03962b_0_3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7ae03962b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g137ae03962b_0_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Développer une approche de test d’intégration, des cas de test, des données de test et un</a:t>
            </a:r>
            <a:r>
              <a:rPr lang="fr-FR" sz="1050">
                <a:latin typeface="Arial"/>
                <a:ea typeface="Arial"/>
                <a:cs typeface="Arial"/>
                <a:sym typeface="Arial"/>
              </a:rPr>
              <a:t> </a:t>
            </a:r>
            <a:r>
              <a:rPr lang="fr-FR" sz="1050">
                <a:highlight>
                  <a:schemeClr val="lt1"/>
                </a:highlight>
                <a:latin typeface="Arial"/>
                <a:ea typeface="Arial"/>
                <a:cs typeface="Arial"/>
                <a:sym typeface="Arial"/>
              </a:rPr>
              <a:t>plan de test.</a:t>
            </a:r>
            <a:endParaRPr sz="1050">
              <a:highlight>
                <a:schemeClr val="lt1"/>
              </a:highlight>
              <a:latin typeface="Courier New"/>
              <a:ea typeface="Courier New"/>
              <a:cs typeface="Courier New"/>
              <a:sym typeface="Courier New"/>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Développer une approche de régression, des cas de test, des données de test et un plan de test</a:t>
            </a:r>
            <a:endParaRPr sz="1050">
              <a:highlight>
                <a:schemeClr val="lt1"/>
              </a:highlight>
              <a:latin typeface="Courier New"/>
              <a:ea typeface="Courier New"/>
              <a:cs typeface="Courier New"/>
              <a:sym typeface="Courier New"/>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Créer un environnement de test d’intégration et effectuer un test d’intégration</a:t>
            </a:r>
            <a:endParaRPr sz="1050">
              <a:highlight>
                <a:schemeClr val="lt1"/>
              </a:highlight>
              <a:latin typeface="Courier New"/>
              <a:ea typeface="Courier New"/>
              <a:cs typeface="Courier New"/>
              <a:sym typeface="Courier New"/>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Créer un environnement de test de régression et effectuer un test de régression.</a:t>
            </a:r>
            <a:endParaRPr sz="1050">
              <a:latin typeface="Arial"/>
              <a:ea typeface="Arial"/>
              <a:cs typeface="Arial"/>
              <a:sym typeface="Arial"/>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Définir une approche d’automatisation des tests</a:t>
            </a:r>
            <a:endParaRPr sz="1050">
              <a:highlight>
                <a:schemeClr val="lt1"/>
              </a:highlight>
              <a:latin typeface="Arial"/>
              <a:ea typeface="Arial"/>
              <a:cs typeface="Arial"/>
              <a:sym typeface="Arial"/>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Créer un environnement de test de performance et de stress</a:t>
            </a:r>
            <a:endParaRPr sz="1050">
              <a:highlight>
                <a:schemeClr val="lt1"/>
              </a:highlight>
              <a:latin typeface="Arial"/>
              <a:ea typeface="Arial"/>
              <a:cs typeface="Arial"/>
              <a:sym typeface="Arial"/>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Effectuer des tests de performance et de stress</a:t>
            </a:r>
            <a:endParaRPr sz="1050">
              <a:latin typeface="Arial"/>
              <a:ea typeface="Arial"/>
              <a:cs typeface="Arial"/>
              <a:sym typeface="Arial"/>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Développer une approche de test d’acceptation par l’utilisateur, des cas de test. Données</a:t>
            </a:r>
            <a:r>
              <a:rPr lang="fr-FR" sz="1050">
                <a:latin typeface="Arial"/>
                <a:ea typeface="Arial"/>
                <a:cs typeface="Arial"/>
                <a:sym typeface="Arial"/>
              </a:rPr>
              <a:t> </a:t>
            </a:r>
            <a:r>
              <a:rPr lang="fr-FR" sz="1050">
                <a:highlight>
                  <a:schemeClr val="lt1"/>
                </a:highlight>
                <a:latin typeface="Arial"/>
                <a:ea typeface="Arial"/>
                <a:cs typeface="Arial"/>
                <a:sym typeface="Arial"/>
              </a:rPr>
              <a:t>et plan de tes</a:t>
            </a:r>
            <a:endParaRPr sz="1050">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Remplir l’environnement de test d’intégration et effectuer le test d’intégration</a:t>
            </a:r>
            <a:endParaRPr sz="1050">
              <a:highlight>
                <a:schemeClr val="lt1"/>
              </a:highlight>
              <a:latin typeface="Courier New"/>
              <a:ea typeface="Courier New"/>
              <a:cs typeface="Courier New"/>
              <a:sym typeface="Courier New"/>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Définir/développer un cadre d’automatisation des tests, un script d’automatisation</a:t>
            </a:r>
            <a:endParaRPr sz="1050">
              <a:highlight>
                <a:schemeClr val="lt1"/>
              </a:highlight>
              <a:latin typeface="Courier New"/>
              <a:ea typeface="Courier New"/>
              <a:cs typeface="Courier New"/>
              <a:sym typeface="Courier New"/>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Créer l’environnement de test des chaînes et effectuer le test des chaînes</a:t>
            </a:r>
            <a:endParaRPr sz="1050">
              <a:highlight>
                <a:schemeClr val="lt1"/>
              </a:highlight>
              <a:latin typeface="Courier New"/>
              <a:ea typeface="Courier New"/>
              <a:cs typeface="Courier New"/>
              <a:sym typeface="Courier New"/>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Développer une approche de test d’intégration, des cas de test, des données de test et un</a:t>
            </a:r>
            <a:r>
              <a:rPr lang="fr-FR" sz="1050">
                <a:latin typeface="Arial"/>
                <a:ea typeface="Arial"/>
                <a:cs typeface="Arial"/>
                <a:sym typeface="Arial"/>
              </a:rPr>
              <a:t> </a:t>
            </a:r>
            <a:r>
              <a:rPr lang="fr-FR" sz="1050">
                <a:highlight>
                  <a:schemeClr val="lt1"/>
                </a:highlight>
                <a:latin typeface="Arial"/>
                <a:ea typeface="Arial"/>
                <a:cs typeface="Arial"/>
                <a:sym typeface="Arial"/>
              </a:rPr>
              <a:t>plan de test</a:t>
            </a:r>
            <a:endParaRPr sz="1050">
              <a:highlight>
                <a:schemeClr val="lt1"/>
              </a:highlight>
              <a:latin typeface="Courier New"/>
              <a:ea typeface="Courier New"/>
              <a:cs typeface="Courier New"/>
              <a:sym typeface="Courier New"/>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Développer des procédures d’accès sécurisé</a:t>
            </a:r>
            <a:endParaRPr sz="1050">
              <a:highlight>
                <a:schemeClr val="lt1"/>
              </a:highlight>
              <a:latin typeface="Courier New"/>
              <a:ea typeface="Courier New"/>
              <a:cs typeface="Courier New"/>
              <a:sym typeface="Courier New"/>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Concevoir des rôles composites de sécurité</a:t>
            </a:r>
            <a:endParaRPr sz="1050">
              <a:highlight>
                <a:schemeClr val="lt1"/>
              </a:highlight>
              <a:latin typeface="Courier New"/>
              <a:ea typeface="Courier New"/>
              <a:cs typeface="Courier New"/>
              <a:sym typeface="Courier New"/>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Effectuer les tests du script d’automatisation des tests</a:t>
            </a:r>
            <a:endParaRPr sz="1050">
              <a:highlight>
                <a:schemeClr val="lt1"/>
              </a:highlight>
              <a:latin typeface="Arial"/>
              <a:ea typeface="Arial"/>
              <a:cs typeface="Arial"/>
              <a:sym typeface="Arial"/>
            </a:endParaRPr>
          </a:p>
          <a:p>
            <a:pPr indent="-295275" lvl="0" marL="457200" rtl="0" algn="l">
              <a:lnSpc>
                <a:spcPct val="115000"/>
              </a:lnSpc>
              <a:spcBef>
                <a:spcPts val="0"/>
              </a:spcBef>
              <a:spcAft>
                <a:spcPts val="0"/>
              </a:spcAft>
              <a:buClr>
                <a:schemeClr val="dk1"/>
              </a:buClr>
              <a:buSzPts val="1050"/>
              <a:buChar char="●"/>
            </a:pPr>
            <a:r>
              <a:rPr lang="fr-FR" sz="1050">
                <a:highlight>
                  <a:schemeClr val="lt1"/>
                </a:highlight>
                <a:latin typeface="Arial"/>
                <a:ea typeface="Arial"/>
                <a:cs typeface="Arial"/>
                <a:sym typeface="Arial"/>
              </a:rPr>
              <a:t>Développer une approche de test de performance, des cas de test, des données de test et</a:t>
            </a:r>
            <a:r>
              <a:rPr lang="fr-FR" sz="1050">
                <a:latin typeface="Arial"/>
                <a:ea typeface="Arial"/>
                <a:cs typeface="Arial"/>
                <a:sym typeface="Arial"/>
              </a:rPr>
              <a:t> </a:t>
            </a:r>
            <a:r>
              <a:rPr lang="fr-FR" sz="1050">
                <a:highlight>
                  <a:schemeClr val="lt1"/>
                </a:highlight>
                <a:latin typeface="Arial"/>
                <a:ea typeface="Arial"/>
                <a:cs typeface="Arial"/>
                <a:sym typeface="Arial"/>
              </a:rPr>
              <a:t>un plan de test</a:t>
            </a:r>
            <a:endParaRPr sz="1050">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590" name="Google Shape;590;g137ae03962b_0_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1200">
                <a:solidFill>
                  <a:schemeClr val="dk1"/>
                </a:solidFill>
                <a:latin typeface="Calibri"/>
                <a:ea typeface="Calibri"/>
                <a:cs typeface="Calibri"/>
                <a:sym typeface="Calibri"/>
              </a:rPr>
              <a:t>Pour ce faire je vais suivre le plan suivant</a:t>
            </a:r>
            <a:endParaRPr/>
          </a:p>
          <a:p>
            <a:pPr indent="0" lvl="0" marL="0" rtl="0" algn="l">
              <a:spcBef>
                <a:spcPts val="0"/>
              </a:spcBef>
              <a:spcAft>
                <a:spcPts val="0"/>
              </a:spcAft>
              <a:buNone/>
            </a:pPr>
            <a:r>
              <a:rPr lang="fr-FR" sz="1200">
                <a:solidFill>
                  <a:schemeClr val="dk1"/>
                </a:solidFill>
                <a:latin typeface="Calibri"/>
                <a:ea typeface="Calibri"/>
                <a:cs typeface="Calibri"/>
                <a:sym typeface="Calibri"/>
              </a:rPr>
              <a:t>Je commencerai une étude du contexte général du projet où sera présenté l’organisme d’accueil, la problématique , l’objectif et la conduite du projet, </a:t>
            </a:r>
            <a:endParaRPr/>
          </a:p>
          <a:p>
            <a:pPr indent="0" lvl="0" marL="0" rtl="0" algn="l">
              <a:spcBef>
                <a:spcPts val="0"/>
              </a:spcBef>
              <a:spcAft>
                <a:spcPts val="0"/>
              </a:spcAft>
              <a:buNone/>
            </a:pPr>
            <a:r>
              <a:rPr lang="fr-FR" sz="1200">
                <a:solidFill>
                  <a:schemeClr val="dk1"/>
                </a:solidFill>
                <a:latin typeface="Calibri"/>
                <a:ea typeface="Calibri"/>
                <a:cs typeface="Calibri"/>
                <a:sym typeface="Calibri"/>
              </a:rPr>
              <a:t>suivi par analyse fonctionnelle où sera présenté les besoins fonctionnels du projet, ensuite une etude conceptuelle dans lequel nous décrirons la démarche suivi pour la réalisation des différents partie du projet ,afin d’aboutir à sa mise en œuvre et finalement la présentation sera clôturer par une conclusion </a:t>
            </a:r>
            <a:r>
              <a:rPr lang="fr-FR"/>
              <a:t>.</a:t>
            </a:r>
            <a:endParaRPr/>
          </a:p>
        </p:txBody>
      </p:sp>
      <p:sp>
        <p:nvSpPr>
          <p:cNvPr id="103" name="Google Shape;1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37ae03962b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g137ae03962b_0_4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19" name="Google Shape;619;g137ae03962b_0_4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37ae03962b_0_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137ae03962b_0_4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48" name="Google Shape;648;g137ae03962b_0_4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a:t>Cette partie présentera  la spécification fonctionelle du notre projet</a:t>
            </a:r>
            <a:endParaRPr/>
          </a:p>
          <a:p>
            <a:pPr indent="0" lvl="0" marL="0" marR="0" rtl="0" algn="l">
              <a:lnSpc>
                <a:spcPct val="100000"/>
              </a:lnSpc>
              <a:spcBef>
                <a:spcPts val="0"/>
              </a:spcBef>
              <a:spcAft>
                <a:spcPts val="0"/>
              </a:spcAft>
              <a:buClr>
                <a:schemeClr val="dk1"/>
              </a:buClr>
              <a:buSzPts val="1200"/>
              <a:buFont typeface="Calibri"/>
              <a:buNone/>
            </a:pPr>
            <a:r>
              <a:rPr lang="fr-FR"/>
              <a:t>Commençant par les besoins fonctionnelles:</a:t>
            </a:r>
            <a:endParaRPr/>
          </a:p>
        </p:txBody>
      </p:sp>
      <p:sp>
        <p:nvSpPr>
          <p:cNvPr id="677" name="Google Shape;67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577d7c5a8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1577d7c5a86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Maitenant passant a l’a</a:t>
            </a:r>
            <a:endParaRPr/>
          </a:p>
          <a:p>
            <a:pPr indent="0" lvl="0" marL="0" rtl="0" algn="l">
              <a:spcBef>
                <a:spcPts val="0"/>
              </a:spcBef>
              <a:spcAft>
                <a:spcPts val="0"/>
              </a:spcAft>
              <a:buNone/>
            </a:pPr>
            <a:r>
              <a:rPr lang="fr-FR"/>
              <a:t>La reduction des couts mais par rapport a quoi ?</a:t>
            </a:r>
            <a:endParaRPr/>
          </a:p>
          <a:p>
            <a:pPr indent="0" lvl="0" marL="0" rtl="0" algn="l">
              <a:spcBef>
                <a:spcPts val="0"/>
              </a:spcBef>
              <a:spcAft>
                <a:spcPts val="0"/>
              </a:spcAft>
              <a:buNone/>
            </a:pPr>
            <a:r>
              <a:t/>
            </a:r>
            <a:endParaRPr/>
          </a:p>
        </p:txBody>
      </p:sp>
      <p:sp>
        <p:nvSpPr>
          <p:cNvPr id="686" name="Google Shape;686;g1577d7c5a86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Maitenant passant a l’a</a:t>
            </a:r>
            <a:endParaRPr/>
          </a:p>
          <a:p>
            <a:pPr indent="0" lvl="0" marL="0" rtl="0" algn="l">
              <a:spcBef>
                <a:spcPts val="0"/>
              </a:spcBef>
              <a:spcAft>
                <a:spcPts val="0"/>
              </a:spcAft>
              <a:buNone/>
            </a:pPr>
            <a:r>
              <a:rPr lang="fr-FR"/>
              <a:t>La </a:t>
            </a:r>
            <a:r>
              <a:rPr lang="fr-FR"/>
              <a:t>reduction des couts mais par rapport a quoi ?</a:t>
            </a:r>
            <a:endParaRPr/>
          </a:p>
          <a:p>
            <a:pPr indent="0" lvl="0" marL="0" rtl="0" algn="l">
              <a:spcBef>
                <a:spcPts val="0"/>
              </a:spcBef>
              <a:spcAft>
                <a:spcPts val="0"/>
              </a:spcAft>
              <a:buNone/>
            </a:pPr>
            <a:r>
              <a:t/>
            </a:r>
            <a:endParaRPr/>
          </a:p>
        </p:txBody>
      </p:sp>
      <p:sp>
        <p:nvSpPr>
          <p:cNvPr id="721" name="Google Shape;72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eeebfaf6f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feeebfaf6f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Pour calculer le retour sur investissement de l’automatisation des tests, tout d’abord on doit</a:t>
            </a:r>
            <a:endParaRPr/>
          </a:p>
          <a:p>
            <a:pPr indent="0" lvl="0" marL="0" rtl="0" algn="l">
              <a:spcBef>
                <a:spcPts val="0"/>
              </a:spcBef>
              <a:spcAft>
                <a:spcPts val="0"/>
              </a:spcAft>
              <a:buClr>
                <a:schemeClr val="dk1"/>
              </a:buClr>
              <a:buSzPts val="1100"/>
              <a:buFont typeface="Arial"/>
              <a:buNone/>
            </a:pPr>
            <a:r>
              <a:rPr lang="fr-FR"/>
              <a:t>définir le nombre de cas de tests à exécuter, le temps moyen de l’exécution du script, nombre</a:t>
            </a:r>
            <a:endParaRPr/>
          </a:p>
          <a:p>
            <a:pPr indent="0" lvl="0" marL="0" rtl="0" algn="l">
              <a:spcBef>
                <a:spcPts val="0"/>
              </a:spcBef>
              <a:spcAft>
                <a:spcPts val="0"/>
              </a:spcAft>
              <a:buClr>
                <a:schemeClr val="dk1"/>
              </a:buClr>
              <a:buSzPts val="1100"/>
              <a:buFont typeface="Arial"/>
              <a:buNone/>
            </a:pPr>
            <a:r>
              <a:rPr lang="fr-FR"/>
              <a:t>de cycles de test par déploiement, nombre de déploiements, pourcentage prévu de cas de test à</a:t>
            </a:r>
            <a:endParaRPr/>
          </a:p>
          <a:p>
            <a:pPr indent="0" lvl="0" marL="0" rtl="0" algn="l">
              <a:spcBef>
                <a:spcPts val="0"/>
              </a:spcBef>
              <a:spcAft>
                <a:spcPts val="0"/>
              </a:spcAft>
              <a:buClr>
                <a:schemeClr val="dk1"/>
              </a:buClr>
              <a:buSzPts val="1100"/>
              <a:buFont typeface="Arial"/>
              <a:buNone/>
            </a:pPr>
            <a:r>
              <a:rPr lang="fr-FR"/>
              <a:t>automatiser, nombre d’heures pour convertir le script de manuel à automatisé, automatisation</a:t>
            </a:r>
            <a:endParaRPr/>
          </a:p>
          <a:p>
            <a:pPr indent="0" lvl="0" marL="0" rtl="0" algn="l">
              <a:spcBef>
                <a:spcPts val="0"/>
              </a:spcBef>
              <a:spcAft>
                <a:spcPts val="0"/>
              </a:spcAft>
              <a:buClr>
                <a:schemeClr val="dk1"/>
              </a:buClr>
              <a:buSzPts val="1100"/>
              <a:buFont typeface="Arial"/>
              <a:buNone/>
            </a:pPr>
            <a:r>
              <a:rPr lang="fr-FR"/>
              <a:t>des efforts d’exécution des cas de test, les efforts de soutien fonctionnel pour la validation de</a:t>
            </a:r>
            <a:endParaRPr/>
          </a:p>
          <a:p>
            <a:pPr indent="0" lvl="0" marL="0" rtl="0" algn="l">
              <a:spcBef>
                <a:spcPts val="0"/>
              </a:spcBef>
              <a:spcAft>
                <a:spcPts val="0"/>
              </a:spcAft>
              <a:buClr>
                <a:schemeClr val="dk1"/>
              </a:buClr>
              <a:buSzPts val="1100"/>
              <a:buFont typeface="Arial"/>
              <a:buNone/>
            </a:pPr>
            <a:r>
              <a:rPr lang="fr-FR"/>
              <a:t>l’automatisation, nombre total d’heures d’assistance à la correction du script sur l’ensemble des</a:t>
            </a:r>
            <a:endParaRPr/>
          </a:p>
          <a:p>
            <a:pPr indent="0" lvl="0" marL="0" rtl="0" algn="l">
              <a:spcBef>
                <a:spcPts val="0"/>
              </a:spcBef>
              <a:spcAft>
                <a:spcPts val="0"/>
              </a:spcAft>
              <a:buClr>
                <a:schemeClr val="dk1"/>
              </a:buClr>
              <a:buSzPts val="1100"/>
              <a:buFont typeface="Arial"/>
              <a:buNone/>
            </a:pPr>
            <a:r>
              <a:rPr lang="fr-FR"/>
              <a:t>cycles et des déploiements et la configuration initiale de l’automatisation.</a:t>
            </a:r>
            <a:endParaRPr/>
          </a:p>
          <a:p>
            <a:pPr indent="0" lvl="0" marL="0" rtl="0" algn="l">
              <a:spcBef>
                <a:spcPts val="0"/>
              </a:spcBef>
              <a:spcAft>
                <a:spcPts val="0"/>
              </a:spcAft>
              <a:buClr>
                <a:schemeClr val="dk1"/>
              </a:buClr>
              <a:buSzPts val="1100"/>
              <a:buFont typeface="Arial"/>
              <a:buNone/>
            </a:pPr>
            <a:r>
              <a:rPr lang="fr-FR"/>
              <a:t>Dans notre cas le nombre de cas de test à exécuter est au total 430 cas de tests, avec une</a:t>
            </a:r>
            <a:endParaRPr/>
          </a:p>
          <a:p>
            <a:pPr indent="0" lvl="0" marL="0" rtl="0" algn="l">
              <a:spcBef>
                <a:spcPts val="0"/>
              </a:spcBef>
              <a:spcAft>
                <a:spcPts val="0"/>
              </a:spcAft>
              <a:buClr>
                <a:schemeClr val="dk1"/>
              </a:buClr>
              <a:buSzPts val="1100"/>
              <a:buFont typeface="Arial"/>
              <a:buNone/>
            </a:pPr>
            <a:r>
              <a:rPr lang="fr-FR"/>
              <a:t>moyenne d’exécution de 9 :30 min, qu’est 0.16 en heure, et 3 cycle de test : 2 cycle d’intégration</a:t>
            </a:r>
            <a:endParaRPr/>
          </a:p>
          <a:p>
            <a:pPr indent="0" lvl="0" marL="0" rtl="0" algn="l">
              <a:spcBef>
                <a:spcPts val="0"/>
              </a:spcBef>
              <a:spcAft>
                <a:spcPts val="0"/>
              </a:spcAft>
              <a:buClr>
                <a:schemeClr val="dk1"/>
              </a:buClr>
              <a:buSzPts val="1100"/>
              <a:buFont typeface="Arial"/>
              <a:buNone/>
            </a:pPr>
            <a:r>
              <a:rPr lang="fr-FR"/>
              <a:t>(SIT) et 1 des tests d’acceptation par les utilisateurs (UAT), et un seul déploiement, pour un</a:t>
            </a:r>
            <a:endParaRPr/>
          </a:p>
          <a:p>
            <a:pPr indent="0" lvl="0" marL="0" rtl="0" algn="l">
              <a:spcBef>
                <a:spcPts val="0"/>
              </a:spcBef>
              <a:spcAft>
                <a:spcPts val="0"/>
              </a:spcAft>
              <a:buSzPts val="1100"/>
              <a:buNone/>
            </a:pPr>
            <a:r>
              <a:rPr lang="fr-FR"/>
              <a:t>total d’heure de 206,4 heure d’efforts pour exécuter les tests manuellement.</a:t>
            </a:r>
            <a:endParaRPr/>
          </a:p>
          <a:p>
            <a:pPr indent="0" lvl="0" marL="0" rtl="0" algn="l">
              <a:spcBef>
                <a:spcPts val="0"/>
              </a:spcBef>
              <a:spcAft>
                <a:spcPts val="0"/>
              </a:spcAft>
              <a:buSzPts val="1100"/>
              <a:buNone/>
            </a:pPr>
            <a:r>
              <a:rPr lang="fr-FR"/>
              <a:t>Totale d’heure = nombre de cas de test a exécuter × moyenne d’exécution en heure ×</a:t>
            </a:r>
            <a:endParaRPr/>
          </a:p>
          <a:p>
            <a:pPr indent="0" lvl="0" marL="0" rtl="0" algn="l">
              <a:spcBef>
                <a:spcPts val="0"/>
              </a:spcBef>
              <a:spcAft>
                <a:spcPts val="0"/>
              </a:spcAft>
              <a:buSzPts val="1100"/>
              <a:buNone/>
            </a:pPr>
            <a:r>
              <a:rPr lang="fr-FR"/>
              <a:t>nombre de cycle par déploiement × nombre des déploiements</a:t>
            </a:r>
            <a:endParaRPr/>
          </a:p>
          <a:p>
            <a:pPr indent="0" lvl="0" marL="0" rtl="0" algn="l">
              <a:spcBef>
                <a:spcPts val="0"/>
              </a:spcBef>
              <a:spcAft>
                <a:spcPts val="0"/>
              </a:spcAft>
              <a:buSzPts val="1100"/>
              <a:buNone/>
            </a:pPr>
            <a:r>
              <a:rPr lang="fr-FR"/>
              <a:t>Application numérique :</a:t>
            </a:r>
            <a:endParaRPr/>
          </a:p>
          <a:p>
            <a:pPr indent="0" lvl="0" marL="0" rtl="0" algn="l">
              <a:spcBef>
                <a:spcPts val="0"/>
              </a:spcBef>
              <a:spcAft>
                <a:spcPts val="0"/>
              </a:spcAft>
              <a:buSzPts val="1100"/>
              <a:buNone/>
            </a:pPr>
            <a:r>
              <a:rPr lang="fr-FR"/>
              <a:t>430 × 0, 16 × 3 × 1 = 206,4 heures</a:t>
            </a:r>
            <a:endParaRPr/>
          </a:p>
          <a:p>
            <a:pPr indent="0" lvl="0" marL="0" rtl="0" algn="l">
              <a:spcBef>
                <a:spcPts val="0"/>
              </a:spcBef>
              <a:spcAft>
                <a:spcPts val="0"/>
              </a:spcAft>
              <a:buSzPts val="1100"/>
              <a:buNone/>
            </a:pPr>
            <a:r>
              <a:rPr lang="fr-FR"/>
              <a:t>Par contre, pour calculer le nombre total d’effort par heure pour les tests automatisés, il nous</a:t>
            </a:r>
            <a:endParaRPr/>
          </a:p>
          <a:p>
            <a:pPr indent="0" lvl="0" marL="0" rtl="0" algn="l">
              <a:spcBef>
                <a:spcPts val="0"/>
              </a:spcBef>
              <a:spcAft>
                <a:spcPts val="0"/>
              </a:spcAft>
              <a:buSzPts val="1100"/>
              <a:buNone/>
            </a:pPr>
            <a:r>
              <a:rPr lang="fr-FR"/>
              <a:t>faut le nombre de cas de tests à exécuter, le pourcentage de cas de test à automatiser, configuration</a:t>
            </a:r>
            <a:endParaRPr/>
          </a:p>
          <a:p>
            <a:pPr indent="0" lvl="0" marL="0" rtl="0" algn="l">
              <a:spcBef>
                <a:spcPts val="0"/>
              </a:spcBef>
              <a:spcAft>
                <a:spcPts val="0"/>
              </a:spcAft>
              <a:buSzPts val="1100"/>
              <a:buNone/>
            </a:pPr>
            <a:r>
              <a:rPr lang="fr-FR"/>
              <a:t>initiale de l’automatisation, nombre total d’heures d’assistance à la correction de script</a:t>
            </a:r>
            <a:endParaRPr/>
          </a:p>
          <a:p>
            <a:pPr indent="0" lvl="0" marL="0" rtl="0" algn="l">
              <a:spcBef>
                <a:spcPts val="0"/>
              </a:spcBef>
              <a:spcAft>
                <a:spcPts val="0"/>
              </a:spcAft>
              <a:buSzPts val="1100"/>
              <a:buNone/>
            </a:pPr>
            <a:r>
              <a:rPr lang="fr-FR"/>
              <a:t>sur l’ensemble des cycles et des déploiements, et dans notre cas le pourcentage des tests a automatise</a:t>
            </a:r>
            <a:endParaRPr/>
          </a:p>
          <a:p>
            <a:pPr indent="0" lvl="0" marL="0" rtl="0" algn="l">
              <a:spcBef>
                <a:spcPts val="0"/>
              </a:spcBef>
              <a:spcAft>
                <a:spcPts val="0"/>
              </a:spcAft>
              <a:buSzPts val="1100"/>
              <a:buNone/>
            </a:pPr>
            <a:r>
              <a:rPr lang="fr-FR"/>
              <a:t>est de 100% des tests, avec le temps de configuration initiale de l’automatisation 90</a:t>
            </a:r>
            <a:endParaRPr/>
          </a:p>
          <a:p>
            <a:pPr indent="0" lvl="0" marL="0" rtl="0" algn="l">
              <a:spcBef>
                <a:spcPts val="0"/>
              </a:spcBef>
              <a:spcAft>
                <a:spcPts val="0"/>
              </a:spcAft>
              <a:buSzPts val="1100"/>
              <a:buNone/>
            </a:pPr>
            <a:r>
              <a:rPr lang="fr-FR"/>
              <a:t>heure, et nombre total d’heures d’assistance à la correction de script sur l’ensemble des cycles</a:t>
            </a:r>
            <a:endParaRPr/>
          </a:p>
          <a:p>
            <a:pPr indent="0" lvl="0" marL="0" rtl="0" algn="l">
              <a:spcBef>
                <a:spcPts val="0"/>
              </a:spcBef>
              <a:spcAft>
                <a:spcPts val="0"/>
              </a:spcAft>
              <a:buSzPts val="1100"/>
              <a:buNone/>
            </a:pPr>
            <a:r>
              <a:rPr lang="fr-FR"/>
              <a:t>et des déploiements égale 20 heures.</a:t>
            </a:r>
            <a:endParaRPr/>
          </a:p>
          <a:p>
            <a:pPr indent="0" lvl="0" marL="0" rtl="0" algn="l">
              <a:spcBef>
                <a:spcPts val="0"/>
              </a:spcBef>
              <a:spcAft>
                <a:spcPts val="0"/>
              </a:spcAft>
              <a:buSzPts val="1100"/>
              <a:buNone/>
            </a:pPr>
            <a:r>
              <a:rPr lang="fr-FR"/>
              <a:t>Calcule d’effort par heure :</a:t>
            </a:r>
            <a:endParaRPr/>
          </a:p>
          <a:p>
            <a:pPr indent="0" lvl="0" marL="0" rtl="0" algn="l">
              <a:spcBef>
                <a:spcPts val="0"/>
              </a:spcBef>
              <a:spcAft>
                <a:spcPts val="0"/>
              </a:spcAft>
              <a:buSzPts val="1100"/>
              <a:buNone/>
            </a:pPr>
            <a:r>
              <a:rPr lang="fr-FR"/>
              <a:t>Totale d’heure = nombre de cas de test a exécuter × Efforts d’exécution des cas de test d’automatisation</a:t>
            </a:r>
            <a:endParaRPr/>
          </a:p>
          <a:p>
            <a:pPr indent="0" lvl="0" marL="0" rtl="0" algn="l">
              <a:spcBef>
                <a:spcPts val="0"/>
              </a:spcBef>
              <a:spcAft>
                <a:spcPts val="0"/>
              </a:spcAft>
              <a:buSzPts val="1100"/>
              <a:buNone/>
            </a:pPr>
            <a:r>
              <a:rPr lang="fr-FR"/>
              <a:t>+ nombre total d’heures d’assistance à la correction de script sur l’ensemble des</a:t>
            </a:r>
            <a:endParaRPr/>
          </a:p>
          <a:p>
            <a:pPr indent="0" lvl="0" marL="0" rtl="0" algn="l">
              <a:spcBef>
                <a:spcPts val="0"/>
              </a:spcBef>
              <a:spcAft>
                <a:spcPts val="0"/>
              </a:spcAft>
              <a:buSzPts val="1100"/>
              <a:buNone/>
            </a:pPr>
            <a:r>
              <a:rPr lang="fr-FR"/>
              <a:t>cycles et des déploiements + temps de configuration initiale de l’automatisation</a:t>
            </a:r>
            <a:endParaRPr/>
          </a:p>
          <a:p>
            <a:pPr indent="0" lvl="0" marL="0" rtl="0" algn="l">
              <a:spcBef>
                <a:spcPts val="0"/>
              </a:spcBef>
              <a:spcAft>
                <a:spcPts val="0"/>
              </a:spcAft>
              <a:buSzPts val="1100"/>
              <a:buNone/>
            </a:pPr>
            <a:r>
              <a:rPr lang="fr-FR"/>
              <a:t>Application numérique :</a:t>
            </a:r>
            <a:endParaRPr/>
          </a:p>
          <a:p>
            <a:pPr indent="0" lvl="0" marL="0" rtl="0" algn="l">
              <a:spcBef>
                <a:spcPts val="0"/>
              </a:spcBef>
              <a:spcAft>
                <a:spcPts val="0"/>
              </a:spcAft>
              <a:buSzPts val="1100"/>
              <a:buNone/>
            </a:pPr>
            <a:r>
              <a:rPr lang="fr-FR"/>
              <a:t>430 × 0.01 + 90 + 16 = 110 heures</a:t>
            </a:r>
            <a:endParaRPr/>
          </a:p>
          <a:p>
            <a:pPr indent="0" lvl="0" marL="0" rtl="0" algn="l">
              <a:spcBef>
                <a:spcPts val="0"/>
              </a:spcBef>
              <a:spcAft>
                <a:spcPts val="0"/>
              </a:spcAft>
              <a:buSzPts val="1100"/>
              <a:buNone/>
            </a:pPr>
            <a:r>
              <a:rPr lang="fr-FR"/>
              <a:t>Calcule du retour sur investissement :</a:t>
            </a:r>
            <a:endParaRPr/>
          </a:p>
          <a:p>
            <a:pPr indent="0" lvl="0" marL="0" rtl="0" algn="l">
              <a:spcBef>
                <a:spcPts val="0"/>
              </a:spcBef>
              <a:spcAft>
                <a:spcPts val="0"/>
              </a:spcAft>
              <a:buSzPts val="1100"/>
              <a:buNone/>
            </a:pPr>
            <a:r>
              <a:rPr lang="fr-FR"/>
              <a:t>ROI = 206,4 - 110 = 96 heures</a:t>
            </a:r>
            <a:endParaRPr/>
          </a:p>
          <a:p>
            <a:pPr indent="0" lvl="0" marL="0" rtl="0" algn="l">
              <a:spcBef>
                <a:spcPts val="0"/>
              </a:spcBef>
              <a:spcAft>
                <a:spcPts val="0"/>
              </a:spcAft>
              <a:buSzPts val="1100"/>
              <a:buNone/>
            </a:pPr>
            <a:r>
              <a:rPr lang="fr-FR"/>
              <a:t>96 heures équivalent à 12 jours de travail continu, ce qui se traduit par plus de 2 semaines de</a:t>
            </a:r>
            <a:endParaRPr/>
          </a:p>
          <a:p>
            <a:pPr indent="0" lvl="0" marL="0" rtl="0" algn="l">
              <a:spcBef>
                <a:spcPts val="0"/>
              </a:spcBef>
              <a:spcAft>
                <a:spcPts val="0"/>
              </a:spcAft>
              <a:buSzPts val="1100"/>
              <a:buNone/>
            </a:pPr>
            <a:r>
              <a:rPr lang="fr-FR"/>
              <a:t>travail si l’on ajoute l’aspect humain qui fait que ces efforts doivent être faits plus de 12 jours</a:t>
            </a:r>
            <a:endParaRPr/>
          </a:p>
          <a:p>
            <a:pPr indent="0" lvl="0" marL="0" rtl="0" algn="l">
              <a:spcBef>
                <a:spcPts val="0"/>
              </a:spcBef>
              <a:spcAft>
                <a:spcPts val="0"/>
              </a:spcAft>
              <a:buSzPts val="1100"/>
              <a:buNone/>
            </a:pPr>
            <a:r>
              <a:rPr lang="fr-FR"/>
              <a:t>de travail, mais aussi que cet atout d’automatisation est toujours valable et très utile pour les</a:t>
            </a:r>
            <a:endParaRPr/>
          </a:p>
          <a:p>
            <a:pPr indent="0" lvl="0" marL="0" rtl="0" algn="l">
              <a:spcBef>
                <a:spcPts val="0"/>
              </a:spcBef>
              <a:spcAft>
                <a:spcPts val="0"/>
              </a:spcAft>
              <a:buClr>
                <a:schemeClr val="dk1"/>
              </a:buClr>
              <a:buSzPts val="1100"/>
              <a:buFont typeface="Arial"/>
              <a:buNone/>
            </a:pPr>
            <a:r>
              <a:rPr lang="fr-FR"/>
              <a:t>futurs tests de non-régression, où le retour sur investissement sera plus élevé.</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FR" sz="1300"/>
              <a:t>Dans notre cas d’automatisation du processus d’automatisation du processus de saisie de feuille de temps, le ROI calculé est égale à 167 heures, équivalent à 21 jours de travail, voire plus de 4 semaines de travail continu.</a:t>
            </a:r>
            <a:endParaRPr sz="1300"/>
          </a:p>
          <a:p>
            <a:pPr indent="0" lvl="0" marL="0" rtl="0" algn="l">
              <a:spcBef>
                <a:spcPts val="0"/>
              </a:spcBef>
              <a:spcAft>
                <a:spcPts val="0"/>
              </a:spcAft>
              <a:buClr>
                <a:schemeClr val="dk1"/>
              </a:buClr>
              <a:buSzPts val="1100"/>
              <a:buFont typeface="Arial"/>
              <a:buNone/>
            </a:pPr>
            <a:r>
              <a:rPr lang="fr-FR" sz="1300"/>
              <a:t>Pour minimiser le maximum possible le temps d’exécution des tests, on a opté pour la parallélisation des exécutions en lançant 10 instances de navigateurs en se basant sur l’approche de multithreading, ce qui a aidé à diviser le temps d’exécution sur 10.</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a:p>
        </p:txBody>
      </p:sp>
      <p:sp>
        <p:nvSpPr>
          <p:cNvPr id="751" name="Google Shape;751;gfeeebfaf6f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55b808f3ce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g155b808f3ce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Le ROI ne correspond pas au rapport entre la valeur de l’automatisation et les coûts de</a:t>
            </a:r>
            <a:endParaRPr/>
          </a:p>
          <a:p>
            <a:pPr indent="0" lvl="0" marL="0" rtl="0" algn="l">
              <a:spcBef>
                <a:spcPts val="0"/>
              </a:spcBef>
              <a:spcAft>
                <a:spcPts val="0"/>
              </a:spcAft>
              <a:buClr>
                <a:schemeClr val="dk1"/>
              </a:buClr>
              <a:buSzPts val="1100"/>
              <a:buFont typeface="Arial"/>
              <a:buNone/>
            </a:pPr>
            <a:r>
              <a:rPr lang="fr-FR"/>
              <a:t>réalisation de ces tests ou ces processus, s’ils avaient uniquement été faits manuellement. Il inclut</a:t>
            </a:r>
            <a:endParaRPr/>
          </a:p>
          <a:p>
            <a:pPr indent="0" lvl="0" marL="0" rtl="0" algn="l">
              <a:spcBef>
                <a:spcPts val="0"/>
              </a:spcBef>
              <a:spcAft>
                <a:spcPts val="0"/>
              </a:spcAft>
              <a:buClr>
                <a:schemeClr val="dk1"/>
              </a:buClr>
              <a:buSzPts val="1100"/>
              <a:buFont typeface="Arial"/>
              <a:buNone/>
            </a:pPr>
            <a:r>
              <a:rPr lang="fr-FR"/>
              <a:t>également la valeur ajoutée de ce type de tests/ processus, ainsi que le bénéfice imputable au</a:t>
            </a:r>
            <a:endParaRPr/>
          </a:p>
          <a:p>
            <a:pPr indent="0" lvl="0" marL="0" rtl="0" algn="l">
              <a:spcBef>
                <a:spcPts val="0"/>
              </a:spcBef>
              <a:spcAft>
                <a:spcPts val="0"/>
              </a:spcAft>
              <a:buClr>
                <a:schemeClr val="dk1"/>
              </a:buClr>
              <a:buSzPts val="1100"/>
              <a:buFont typeface="Arial"/>
              <a:buNone/>
            </a:pPr>
            <a:r>
              <a:rPr lang="fr-FR"/>
              <a:t>temps gagné par la personne qui aurait effectué les tests/ processus manuellement.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FR"/>
              <a:t>Dans notre cas d’automatisation des tests, le ROI calculé est égale à 96 heures, ce qui se traduit par plus de 2 semaines de travail continu. Mais cet atout d’automatisation sera toujours valable et utile pour les futurs tests de non-régression, où le retour sur investissement sera plus élevé.</a:t>
            </a:r>
            <a:endParaRPr/>
          </a:p>
        </p:txBody>
      </p:sp>
      <p:sp>
        <p:nvSpPr>
          <p:cNvPr id="777" name="Google Shape;777;g155b808f3ce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fr-FR"/>
              <a:t>Je rappelle que UML est un langage de modélisation des processus métiers. Il est composé de plusieurs types de diagrammes :</a:t>
            </a:r>
            <a:endParaRPr/>
          </a:p>
          <a:p>
            <a:pPr indent="0" lvl="0" marL="0" rtl="0" algn="l">
              <a:spcBef>
                <a:spcPts val="0"/>
              </a:spcBef>
              <a:spcAft>
                <a:spcPts val="0"/>
              </a:spcAft>
              <a:buNone/>
            </a:pPr>
            <a:r>
              <a:rPr lang="fr-FR"/>
              <a:t>//Commençant par le diagramme des cas d’utilisation global :</a:t>
            </a:r>
            <a:endParaRPr/>
          </a:p>
          <a:p>
            <a:pPr indent="0" lvl="0" marL="0" rtl="0" algn="l">
              <a:spcBef>
                <a:spcPts val="0"/>
              </a:spcBef>
              <a:spcAft>
                <a:spcPts val="0"/>
              </a:spcAft>
              <a:buNone/>
            </a:pPr>
            <a:r>
              <a:rPr lang="fr-FR"/>
              <a:t>Il présente l’ensemble des fonctionnalités de notre application visual management : Apres authentification// UN utilisateur normal pourra consulter le dashboard de l’accueil et filtrer ces tickets selon leurs types ,</a:t>
            </a:r>
            <a:endParaRPr/>
          </a:p>
          <a:p>
            <a:pPr indent="0" lvl="0" marL="0" rtl="0" algn="l">
              <a:spcBef>
                <a:spcPts val="0"/>
              </a:spcBef>
              <a:spcAft>
                <a:spcPts val="0"/>
              </a:spcAft>
              <a:buNone/>
            </a:pPr>
            <a:r>
              <a:rPr lang="fr-FR"/>
              <a:t>//Il pourra consulter le dashboard criticals qui contient les tickets critiques et leurs details, //consulter la configuration des SLA afin de savoir </a:t>
            </a:r>
            <a:r>
              <a:rPr lang="fr-FR" sz="1200">
                <a:solidFill>
                  <a:schemeClr val="dk1"/>
                </a:solidFill>
                <a:latin typeface="Calibri"/>
                <a:ea typeface="Calibri"/>
                <a:cs typeface="Calibri"/>
                <a:sym typeface="Calibri"/>
              </a:rPr>
              <a:t>le temps nécessaire pour la résolution d’un certain type de ticket,// consulter les statistiques des tickets du mois courant sous formes de tableaux ou bien graphes</a:t>
            </a:r>
            <a:endParaRPr/>
          </a:p>
          <a:p>
            <a:pPr indent="0" lvl="0" marL="0" rtl="0" algn="l">
              <a:spcBef>
                <a:spcPts val="0"/>
              </a:spcBef>
              <a:spcAft>
                <a:spcPts val="0"/>
              </a:spcAft>
              <a:buNone/>
            </a:pPr>
            <a:r>
              <a:rPr lang="fr-FR" sz="1200">
                <a:solidFill>
                  <a:schemeClr val="dk1"/>
                </a:solidFill>
                <a:latin typeface="Calibri"/>
                <a:ea typeface="Calibri"/>
                <a:cs typeface="Calibri"/>
                <a:sym typeface="Calibri"/>
              </a:rPr>
              <a:t>Pour un administrateur, il a la main sur la gestion des configurations SLA , la gestion des flashnews qui s’affichent en bas de la page de la plateforme , et la gestions des utilisateurs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12" name="Google Shape;81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55b808f3ce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g155b808f3ce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le diagramme d’activité, j’ai pris l’exemple de la consultation du dashboard://, après affichage de la page d’accueil contenant le dashboard,//l’utilisateur choisir le mois depuis le calendrier,// le systeme envoi la requete avec le mois choisi à la bdd pour //récupéerer les tickets du mois.</a:t>
            </a:r>
            <a:endParaRPr/>
          </a:p>
          <a:p>
            <a:pPr indent="0" lvl="0" marL="0" rtl="0" algn="l">
              <a:spcBef>
                <a:spcPts val="0"/>
              </a:spcBef>
              <a:spcAft>
                <a:spcPts val="0"/>
              </a:spcAft>
              <a:buNone/>
            </a:pPr>
            <a:r>
              <a:rPr lang="fr-FR"/>
              <a:t>//Si la liste contient des éléments ils s’affichent dans le tableau sinn //un msg sera affiché à sa place.</a:t>
            </a:r>
            <a:endParaRPr/>
          </a:p>
          <a:p>
            <a:pPr indent="0" lvl="0" marL="0" rtl="0" algn="l">
              <a:spcBef>
                <a:spcPts val="0"/>
              </a:spcBef>
              <a:spcAft>
                <a:spcPts val="0"/>
              </a:spcAft>
              <a:buNone/>
            </a:pPr>
            <a:r>
              <a:rPr lang="fr-FR"/>
              <a:t>//La même procedure se reproduit pour le filtre selon un type choisi </a:t>
            </a:r>
            <a:endParaRPr/>
          </a:p>
        </p:txBody>
      </p:sp>
      <p:sp>
        <p:nvSpPr>
          <p:cNvPr id="839" name="Google Shape;839;g155b808f3ce_0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a:t>
            </a:r>
            <a:r>
              <a:rPr lang="fr-FR" sz="1200">
                <a:solidFill>
                  <a:schemeClr val="dk1"/>
                </a:solidFill>
                <a:latin typeface="Calibri"/>
                <a:ea typeface="Calibri"/>
                <a:cs typeface="Calibri"/>
                <a:sym typeface="Calibri"/>
              </a:rPr>
              <a:t>Commençant par le contexte général du projet, Ce chapitre donne une vue globale sur l’organisme d’accueil à savoir </a:t>
            </a:r>
            <a:r>
              <a:rPr lang="fr-FR"/>
              <a:t>Deloitte</a:t>
            </a:r>
            <a:r>
              <a:rPr lang="fr-FR" sz="1200">
                <a:solidFill>
                  <a:schemeClr val="dk1"/>
                </a:solidFill>
                <a:latin typeface="Calibri"/>
                <a:ea typeface="Calibri"/>
                <a:cs typeface="Calibri"/>
                <a:sym typeface="Calibri"/>
              </a:rPr>
              <a:t>, ainsi qu’une présentation du cadre de projet</a:t>
            </a:r>
            <a:endParaRPr/>
          </a:p>
        </p:txBody>
      </p:sp>
      <p:sp>
        <p:nvSpPr>
          <p:cNvPr id="125" name="Google Shape;1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55b808f3ce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g155b808f3ce_0_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1200">
                <a:solidFill>
                  <a:schemeClr val="dk1"/>
                </a:solidFill>
                <a:latin typeface="Calibri"/>
                <a:ea typeface="Calibri"/>
                <a:cs typeface="Calibri"/>
                <a:sym typeface="Calibri"/>
              </a:rPr>
              <a:t>Le diagramme suivant explique le scénarios de la navigation dans la plateforme Visual Management, Pour chaque action realisé par l’utilisateur tel que l’affichage du dashboard ou bien le fitre selon un mois ou un type precis//, le système récupère ces tickets de la base de données et les affiches dans l’interface de la plateforme, De même pour l’affichage de la configuration SLA et sa mise à jour, l’affichage les statistique et la mise à jour des utilisateurs</a:t>
            </a:r>
            <a:endParaRPr/>
          </a:p>
        </p:txBody>
      </p:sp>
      <p:sp>
        <p:nvSpPr>
          <p:cNvPr id="866" name="Google Shape;866;g155b808f3ce_0_2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feeebfaf6f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gfeeebfaf6f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le diagramme d’activité, j’ai pris l’exemple de la consultation du dashboard://, après affichage de la page d’accueil contenant le dashboard,//l’utilisateur choisir le mois depuis le calendrier,// le systeme envoi la requete avec le mois choisi à la bdd pour //récupéerer les tickets du mois.</a:t>
            </a:r>
            <a:endParaRPr/>
          </a:p>
          <a:p>
            <a:pPr indent="0" lvl="0" marL="0" rtl="0" algn="l">
              <a:spcBef>
                <a:spcPts val="0"/>
              </a:spcBef>
              <a:spcAft>
                <a:spcPts val="0"/>
              </a:spcAft>
              <a:buNone/>
            </a:pPr>
            <a:r>
              <a:rPr lang="fr-FR"/>
              <a:t>//Si la liste contient des éléments ils s’affichent dans le tableau sinn //un msg sera affiché à sa place.</a:t>
            </a:r>
            <a:endParaRPr/>
          </a:p>
          <a:p>
            <a:pPr indent="0" lvl="0" marL="0" rtl="0" algn="l">
              <a:spcBef>
                <a:spcPts val="0"/>
              </a:spcBef>
              <a:spcAft>
                <a:spcPts val="0"/>
              </a:spcAft>
              <a:buNone/>
            </a:pPr>
            <a:r>
              <a:rPr lang="fr-FR"/>
              <a:t>//La même procedure se reproduit pour le filtre selon un type choisi </a:t>
            </a:r>
            <a:endParaRPr/>
          </a:p>
        </p:txBody>
      </p:sp>
      <p:sp>
        <p:nvSpPr>
          <p:cNvPr id="893" name="Google Shape;893;gfeeebfaf6f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1200">
                <a:solidFill>
                  <a:schemeClr val="dk1"/>
                </a:solidFill>
                <a:latin typeface="Calibri"/>
                <a:ea typeface="Calibri"/>
                <a:cs typeface="Calibri"/>
                <a:sym typeface="Calibri"/>
              </a:rPr>
              <a:t>Le diagramme suivant explique le scénarios de la navigation dans la plateforme Visual Management, Pour chaque action realisé par l’utilisateur tel que l’affichage du dashboard ou bien le fitre selon un mois ou un type precis//, le système récupère ces tickets de la base de données et les affiches dans l’interface de la plateforme, De même pour l’affichage de la configuration SLA et sa mise à jour, l’affichage les statistique et la mise à jour des utilisateurs</a:t>
            </a:r>
            <a:endParaRPr/>
          </a:p>
        </p:txBody>
      </p:sp>
      <p:sp>
        <p:nvSpPr>
          <p:cNvPr id="921" name="Google Shape;92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le diagramme d’activité, j’ai pris l’exemple de la consultation du dashboard://, après affichage de la page d’accueil contenant le dashboard,//l’utilisateur choisir le mois depuis le calendrier,// le systeme envoi la requete avec le mois choisi à la bdd pour //récupéerer les tickets du mois.</a:t>
            </a:r>
            <a:endParaRPr/>
          </a:p>
          <a:p>
            <a:pPr indent="0" lvl="0" marL="0" rtl="0" algn="l">
              <a:spcBef>
                <a:spcPts val="0"/>
              </a:spcBef>
              <a:spcAft>
                <a:spcPts val="0"/>
              </a:spcAft>
              <a:buNone/>
            </a:pPr>
            <a:r>
              <a:rPr lang="fr-FR"/>
              <a:t>//Si la liste contient des éléments ils s’affichent dans le tableau sinn //un msg sera affiché à sa place.</a:t>
            </a:r>
            <a:endParaRPr/>
          </a:p>
          <a:p>
            <a:pPr indent="0" lvl="0" marL="0" rtl="0" algn="l">
              <a:spcBef>
                <a:spcPts val="0"/>
              </a:spcBef>
              <a:spcAft>
                <a:spcPts val="0"/>
              </a:spcAft>
              <a:buNone/>
            </a:pPr>
            <a:r>
              <a:rPr lang="fr-FR"/>
              <a:t>//La même procedure se reproduit pour le filtre selon un type choisi </a:t>
            </a:r>
            <a:endParaRPr/>
          </a:p>
        </p:txBody>
      </p:sp>
      <p:sp>
        <p:nvSpPr>
          <p:cNvPr id="948" name="Google Shape;948;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fr-FR" sz="1200">
                <a:solidFill>
                  <a:schemeClr val="dk1"/>
                </a:solidFill>
                <a:latin typeface="Calibri"/>
                <a:ea typeface="Calibri"/>
                <a:cs typeface="Calibri"/>
                <a:sym typeface="Calibri"/>
              </a:rPr>
              <a:t>Ce chapitre est destiné à donner une présentation de la mise en œuvre de la plateforme. La première partie est dédiée aux outils et technologies et la seconde concerne la description des IHMs réalisée</a:t>
            </a:r>
            <a:endParaRPr/>
          </a:p>
        </p:txBody>
      </p:sp>
      <p:sp>
        <p:nvSpPr>
          <p:cNvPr id="975" name="Google Shape;97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37ae03962b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g137ae03962b_0_5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984" name="Google Shape;984;g137ae03962b_0_5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sz="1600"/>
              <a:t>Page Object Model, également connu sous le nom de POM, est un modèle de conception qui crée un référentiel d'objets pour stocker tous les éléments Web.</a:t>
            </a:r>
            <a:endParaRPr sz="1600"/>
          </a:p>
          <a:p>
            <a:pPr indent="0" lvl="0" marL="0" rtl="0" algn="l">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fr-FR"/>
              <a:t>Page Object Model, également connu sous le nom de POM, est un modèle de conception</a:t>
            </a:r>
            <a:endParaRPr/>
          </a:p>
          <a:p>
            <a:pPr indent="0" lvl="0" marL="0" marR="0" rtl="0" algn="l">
              <a:lnSpc>
                <a:spcPct val="100000"/>
              </a:lnSpc>
              <a:spcBef>
                <a:spcPts val="0"/>
              </a:spcBef>
              <a:spcAft>
                <a:spcPts val="0"/>
              </a:spcAft>
              <a:buClr>
                <a:schemeClr val="dk1"/>
              </a:buClr>
              <a:buSzPts val="1100"/>
              <a:buFont typeface="Arial"/>
              <a:buNone/>
            </a:pPr>
            <a:r>
              <a:rPr lang="fr-FR"/>
              <a:t>dans Selenium qui crée un référentiel d’objets pour stocker tous les éléments Web. Il est utile</a:t>
            </a:r>
            <a:endParaRPr/>
          </a:p>
          <a:p>
            <a:pPr indent="0" lvl="0" marL="0" marR="0" rtl="0" algn="l">
              <a:lnSpc>
                <a:spcPct val="100000"/>
              </a:lnSpc>
              <a:spcBef>
                <a:spcPts val="0"/>
              </a:spcBef>
              <a:spcAft>
                <a:spcPts val="0"/>
              </a:spcAft>
              <a:buClr>
                <a:schemeClr val="dk1"/>
              </a:buClr>
              <a:buSzPts val="1100"/>
              <a:buFont typeface="Arial"/>
              <a:buNone/>
            </a:pPr>
            <a:r>
              <a:rPr lang="fr-FR"/>
              <a:t>pour réduire la duplication du code et améliorer la maintenance des scénarios de test. Dans</a:t>
            </a:r>
            <a:endParaRPr/>
          </a:p>
          <a:p>
            <a:pPr indent="0" lvl="0" marL="0" marR="0" rtl="0" algn="l">
              <a:lnSpc>
                <a:spcPct val="100000"/>
              </a:lnSpc>
              <a:spcBef>
                <a:spcPts val="0"/>
              </a:spcBef>
              <a:spcAft>
                <a:spcPts val="0"/>
              </a:spcAft>
              <a:buClr>
                <a:schemeClr val="dk1"/>
              </a:buClr>
              <a:buSzPts val="1100"/>
              <a:buFont typeface="Arial"/>
              <a:buNone/>
            </a:pPr>
            <a:r>
              <a:rPr lang="fr-FR"/>
              <a:t>le Page Object Model, chaque page Web d’une application est considérée comme un fichier de</a:t>
            </a:r>
            <a:endParaRPr/>
          </a:p>
          <a:p>
            <a:pPr indent="0" lvl="0" marL="0" marR="0" rtl="0" algn="l">
              <a:lnSpc>
                <a:spcPct val="100000"/>
              </a:lnSpc>
              <a:spcBef>
                <a:spcPts val="0"/>
              </a:spcBef>
              <a:spcAft>
                <a:spcPts val="0"/>
              </a:spcAft>
              <a:buClr>
                <a:schemeClr val="dk1"/>
              </a:buClr>
              <a:buSzPts val="1100"/>
              <a:buFont typeface="Arial"/>
              <a:buNone/>
            </a:pPr>
            <a:r>
              <a:rPr lang="fr-FR"/>
              <a:t>classe. Chaque fichier de classe ne contiendra que les éléments de page web correspondants. En</a:t>
            </a:r>
            <a:endParaRPr/>
          </a:p>
          <a:p>
            <a:pPr indent="0" lvl="0" marL="0" marR="0" rtl="0" algn="l">
              <a:lnSpc>
                <a:spcPct val="100000"/>
              </a:lnSpc>
              <a:spcBef>
                <a:spcPts val="0"/>
              </a:spcBef>
              <a:spcAft>
                <a:spcPts val="0"/>
              </a:spcAft>
              <a:buClr>
                <a:schemeClr val="dk1"/>
              </a:buClr>
              <a:buSzPts val="1100"/>
              <a:buFont typeface="Arial"/>
              <a:buNone/>
            </a:pPr>
            <a:r>
              <a:rPr lang="fr-FR"/>
              <a:t>utilisant ces éléments, les testeurs peuvent effectuer des opérations sur le site web testé.</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014" name="Google Shape;101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feeebfaf6f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feeebfaf6f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039" name="Google Shape;1039;gfeeebfaf6f_0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064" name="Google Shape;106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089" name="Google Shape;108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sz="1400"/>
          </a:p>
          <a:p>
            <a:pPr indent="0" lvl="0" marL="0" rtl="0" algn="l">
              <a:spcBef>
                <a:spcPts val="0"/>
              </a:spcBef>
              <a:spcAft>
                <a:spcPts val="0"/>
              </a:spcAft>
              <a:buClr>
                <a:schemeClr val="dk1"/>
              </a:buClr>
              <a:buSzPts val="1100"/>
              <a:buFont typeface="Arial"/>
              <a:buNone/>
            </a:pPr>
            <a:r>
              <a:rPr lang="fr-FR" sz="1400"/>
              <a:t>Deloitte, leader des services professionnels en audit &amp; assurance, conseil, conseil financier, conseil</a:t>
            </a:r>
            <a:endParaRPr sz="1400"/>
          </a:p>
          <a:p>
            <a:pPr indent="0" lvl="0" marL="0" rtl="0" algn="l">
              <a:spcBef>
                <a:spcPts val="0"/>
              </a:spcBef>
              <a:spcAft>
                <a:spcPts val="0"/>
              </a:spcAft>
              <a:buClr>
                <a:schemeClr val="dk1"/>
              </a:buClr>
              <a:buSzPts val="1100"/>
              <a:buFont typeface="Arial"/>
              <a:buNone/>
            </a:pPr>
            <a:r>
              <a:rPr lang="fr-FR" sz="1400"/>
              <a:t>en matière de risques et conseil fiscal et juridique, avec un chiffre d’affaires de 50B, mobilise</a:t>
            </a:r>
            <a:endParaRPr sz="1400"/>
          </a:p>
          <a:p>
            <a:pPr indent="0" lvl="0" marL="0" rtl="0" algn="l">
              <a:spcBef>
                <a:spcPts val="0"/>
              </a:spcBef>
              <a:spcAft>
                <a:spcPts val="0"/>
              </a:spcAft>
              <a:buClr>
                <a:schemeClr val="dk1"/>
              </a:buClr>
              <a:buSzPts val="1100"/>
              <a:buFont typeface="Arial"/>
              <a:buNone/>
            </a:pPr>
            <a:r>
              <a:rPr lang="fr-FR" sz="1400"/>
              <a:t>l’ensemble de ses expertises pour répondre aux enjeux de ses clients de toutes tailles et de tous</a:t>
            </a:r>
            <a:endParaRPr sz="1400"/>
          </a:p>
          <a:p>
            <a:pPr indent="0" lvl="0" marL="0" rtl="0" algn="l">
              <a:spcBef>
                <a:spcPts val="0"/>
              </a:spcBef>
              <a:spcAft>
                <a:spcPts val="0"/>
              </a:spcAft>
              <a:buClr>
                <a:schemeClr val="dk1"/>
              </a:buClr>
              <a:buSzPts val="1100"/>
              <a:buFont typeface="Arial"/>
              <a:buNone/>
            </a:pPr>
            <a:r>
              <a:rPr lang="fr-FR" sz="1400"/>
              <a:t>secteurs d’activités.</a:t>
            </a:r>
            <a:endParaRPr sz="1400"/>
          </a:p>
        </p:txBody>
      </p:sp>
      <p:sp>
        <p:nvSpPr>
          <p:cNvPr id="134" name="Google Shape;13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La page des flash news contient un formulaire pour remplir les informations nécessaires qui concernent les flashs news qu’on souhaite afficher en bas de toute les pages de la plateforme</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 la page suivante Tables affichent les statistiques des tickets sous forme de tableaux, J’ai ajouté des procédures stockées à la base de données Bitnami Redmine pour pouvoir extraire les données nécessaires à l’affichage de ces statistiques </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//Le tableau suivant affiche les statistiques des tickets ouverts et résolus de chaque mois ainsi que le rendement de l’équipe dans ce mois.</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//Ce tableau affiche les statistiques des tickets affectés à chaque collaborateur, triés par leur statut: ouvert ,en progression ou bien cloturé</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//Le dernier tableau  affiche les statistiques des tickets affectés au collaborateurs, triés par leur sévérité: mineur, majeur et critique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096" name="Google Shape;109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L’interface suivante, permet à l’utilisateur de visualiser les données statistiques sous forme de représentation graphique, afin de simplifier la localisation de l'information et rendre la prise de décision plus facile et les opérations plus fluides, </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//Ce graphique en barres horizontal , représente le nombre de tickets ouverts dans le mois sélectionné, triés par leur type.</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//Les tickets de chaque mois, triés par leur criticité sont représentés sous forme de graphe en secteur </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//Le graphe suivant illustre le nombre de tickets total ouverts dans chaque mois.</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//L’utilisateur pourra ainsi visualiser les statistiques de chaque mois dans ce graphe qui représente le nombre de tickets total en parallèle avec le nombre de tickets clôturés dans chaque mois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104" name="Google Shape;110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Cette derniere interface, permet à l’administrateur de gérer les utilisateurs de la plateforme, et de consulter leurs données. Les utilisateurs n’ayant pas le rôle admin ne peuvent pas y accéder.</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//Le bouton « Add new user » permet d’afficher un formulaire pour entrer les informations de l’utilisateur qu’on souhaite ajouter //La case à cocher « Enabled » rend l’utilisateur capable d’accéder à la plateforme avec ses identifiants.</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//En cliquant sur le bouton dans la colonne action, ce formulaire s’affiche pour pouvoir modifier les données d’un utilisateur déjà existant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111" name="Google Shape;111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feeebfaf6f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gfeeebfaf6f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118" name="Google Shape;1118;gfeeebfaf6f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feeebfaf6f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gfeeebfaf6f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143" name="Google Shape;1143;gfeeebfaf6f_0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feeebfaf6f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gfeeebfaf6f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168" name="Google Shape;1168;gfeeebfaf6f_0_2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feeebfaf6f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gfeeebfaf6f_0_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189" name="Google Shape;1189;gfeeebfaf6f_0_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feeebfaf6f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gfeeebfaf6f_0_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210" name="Google Shape;1210;gfeeebfaf6f_0_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0" name="Google Shape;123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31" name="Google Shape;123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feeebfaf6f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6" name="Google Shape;1256;gfeeebfaf6f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57" name="Google Shape;1257;gfeeebfaf6f_0_3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eeebfaf6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feeebfaf6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sz="1400"/>
              <a:t>Avec plus que 312 000 collaborateurs implantés dans 150 pays, Deloitte, depuis plus de 150</a:t>
            </a:r>
            <a:endParaRPr sz="1400"/>
          </a:p>
          <a:p>
            <a:pPr indent="0" lvl="0" marL="0" rtl="0" algn="l">
              <a:spcBef>
                <a:spcPts val="0"/>
              </a:spcBef>
              <a:spcAft>
                <a:spcPts val="0"/>
              </a:spcAft>
              <a:buClr>
                <a:schemeClr val="dk1"/>
              </a:buClr>
              <a:buSzPts val="1100"/>
              <a:buFont typeface="Arial"/>
              <a:buNone/>
            </a:pPr>
            <a:r>
              <a:rPr lang="fr-FR" sz="1400"/>
              <a:t>ans, a su gagner par sa qualité de service la confiance de ses clients et créer ainsi la différence. et surtout la qualité de son service Consulting qui le plus grand revenue parmis ses service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fr-FR" sz="1400"/>
              <a:t>Parmis ses filiale je fais partie de Deloitte ES Casablanca, et je fais partie du service Consulting Techno</a:t>
            </a:r>
            <a:endParaRPr sz="1400"/>
          </a:p>
        </p:txBody>
      </p:sp>
      <p:sp>
        <p:nvSpPr>
          <p:cNvPr id="160" name="Google Shape;160;gfeeebfaf6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5787ccb3cf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2" name="Google Shape;1282;g15787ccb3cf_3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83" name="Google Shape;1283;g15787ccb3cf_3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576da6841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g1576da6841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sz="1400"/>
              <a:t>Après avoir effectué les tâches d’automatisation tests/ processus dans le cadre du projet du nouvel ERP, Il s’est avéré que ce type d’automatisation aura certainement une valeur ajoutée pour les projets SAP à venir. Dans ce contexte, on s’est décidé de créer un nouvel asset d’automation SAP générique, qui permettra de gérer les processus SAP les plus répandus.</a:t>
            </a:r>
            <a:endParaRPr sz="1200">
              <a:solidFill>
                <a:schemeClr val="dk1"/>
              </a:solidFill>
              <a:latin typeface="Calibri"/>
              <a:ea typeface="Calibri"/>
              <a:cs typeface="Calibri"/>
              <a:sym typeface="Calibri"/>
            </a:endParaRPr>
          </a:p>
        </p:txBody>
      </p:sp>
      <p:sp>
        <p:nvSpPr>
          <p:cNvPr id="1309" name="Google Shape;1309;g1576da6841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9" name="Google Shape;132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5787ccb3cf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15787ccb3cf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Honorable jury, chère audience Bonjour, Tout d'abord, </a:t>
            </a:r>
            <a:r>
              <a:rPr lang="fr-FR"/>
              <a:t>je </a:t>
            </a:r>
            <a:r>
              <a:rPr lang="fr-FR" sz="1200">
                <a:solidFill>
                  <a:schemeClr val="dk1"/>
                </a:solidFill>
                <a:latin typeface="Calibri"/>
                <a:ea typeface="Calibri"/>
                <a:cs typeface="Calibri"/>
                <a:sym typeface="Calibri"/>
              </a:rPr>
              <a:t>v</a:t>
            </a:r>
            <a:r>
              <a:rPr b="1" lang="fr-FR" sz="1200">
                <a:solidFill>
                  <a:schemeClr val="dk1"/>
                </a:solidFill>
                <a:latin typeface="Calibri"/>
                <a:ea typeface="Calibri"/>
                <a:cs typeface="Calibri"/>
                <a:sym typeface="Calibri"/>
              </a:rPr>
              <a:t>oudr</a:t>
            </a:r>
            <a:r>
              <a:rPr b="1" lang="fr-FR"/>
              <a:t>e</a:t>
            </a:r>
            <a:r>
              <a:rPr lang="fr-FR" sz="1200">
                <a:solidFill>
                  <a:schemeClr val="dk1"/>
                </a:solidFill>
                <a:latin typeface="Calibri"/>
                <a:ea typeface="Calibri"/>
                <a:cs typeface="Calibri"/>
                <a:sym typeface="Calibri"/>
              </a:rPr>
              <a:t> vous remercier pour votre présence et votre temps. Ensuite,</a:t>
            </a:r>
            <a:r>
              <a:rPr lang="fr-FR"/>
              <a:t>j’ai</a:t>
            </a:r>
            <a:r>
              <a:rPr lang="fr-FR" sz="1200">
                <a:solidFill>
                  <a:schemeClr val="dk1"/>
                </a:solidFill>
                <a:latin typeface="Calibri"/>
                <a:ea typeface="Calibri"/>
                <a:cs typeface="Calibri"/>
                <a:sym typeface="Calibri"/>
              </a:rPr>
              <a:t> le plaisir de vous présenter notre travail dans le cadre du projet de stage fin d’étude effectué chez </a:t>
            </a:r>
            <a:r>
              <a:rPr lang="fr-FR"/>
              <a:t>Deloitte </a:t>
            </a:r>
            <a:r>
              <a:rPr lang="fr-FR" sz="1200">
                <a:solidFill>
                  <a:schemeClr val="dk1"/>
                </a:solidFill>
                <a:latin typeface="Calibri"/>
                <a:ea typeface="Calibri"/>
                <a:cs typeface="Calibri"/>
                <a:sym typeface="Calibri"/>
              </a:rPr>
              <a:t>en vue de l’obtention du diplôme d’Ingénieur d’Etat..Ce projet s’intitule </a:t>
            </a:r>
            <a:r>
              <a:rPr lang="fr-FR"/>
              <a:t>&lt;La mise en place d’un asset d’automatisation sur un projet SAP</a:t>
            </a:r>
            <a:r>
              <a:rPr lang="fr-FR" sz="1200">
                <a:solidFill>
                  <a:schemeClr val="dk1"/>
                </a:solidFill>
                <a:latin typeface="Calibri"/>
                <a:ea typeface="Calibri"/>
                <a:cs typeface="Calibri"/>
                <a:sym typeface="Calibri"/>
              </a:rPr>
              <a:t>» sous supervision de M</a:t>
            </a:r>
            <a:r>
              <a:rPr lang="fr-FR"/>
              <a:t>me</a:t>
            </a:r>
            <a:r>
              <a:rPr lang="fr-FR" sz="1200">
                <a:solidFill>
                  <a:schemeClr val="dk1"/>
                </a:solidFill>
                <a:latin typeface="Calibri"/>
                <a:ea typeface="Calibri"/>
                <a:cs typeface="Calibri"/>
                <a:sym typeface="Calibri"/>
              </a:rPr>
              <a:t> </a:t>
            </a:r>
            <a:r>
              <a:rPr lang="fr-FR"/>
              <a:t>Bouchra BERRADA </a:t>
            </a:r>
            <a:r>
              <a:rPr lang="fr-FR" sz="1200">
                <a:solidFill>
                  <a:schemeClr val="dk1"/>
                </a:solidFill>
                <a:latin typeface="Calibri"/>
                <a:ea typeface="Calibri"/>
                <a:cs typeface="Calibri"/>
                <a:sym typeface="Calibri"/>
              </a:rPr>
              <a:t>coté ENSIAS ,et Mme </a:t>
            </a:r>
            <a:r>
              <a:rPr lang="fr-FR"/>
              <a:t>Soukaina el kentaoui</a:t>
            </a:r>
            <a:r>
              <a:rPr lang="fr-FR" sz="1200">
                <a:solidFill>
                  <a:schemeClr val="dk1"/>
                </a:solidFill>
                <a:latin typeface="Calibri"/>
                <a:ea typeface="Calibri"/>
                <a:cs typeface="Calibri"/>
                <a:sym typeface="Calibri"/>
              </a:rPr>
              <a:t>, cote </a:t>
            </a:r>
            <a:r>
              <a:rPr lang="fr-FR"/>
              <a:t>Deloitte</a:t>
            </a:r>
            <a:r>
              <a:rPr lang="fr-FR" sz="1200">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Durant cette présentation je vous expos</a:t>
            </a:r>
            <a:r>
              <a:rPr b="1" lang="fr-FR" sz="1200">
                <a:solidFill>
                  <a:schemeClr val="dk1"/>
                </a:solidFill>
                <a:latin typeface="Calibri"/>
                <a:ea typeface="Calibri"/>
                <a:cs typeface="Calibri"/>
                <a:sym typeface="Calibri"/>
              </a:rPr>
              <a:t>erai</a:t>
            </a:r>
            <a:r>
              <a:rPr lang="fr-FR" sz="1200">
                <a:solidFill>
                  <a:schemeClr val="dk1"/>
                </a:solidFill>
                <a:latin typeface="Calibri"/>
                <a:ea typeface="Calibri"/>
                <a:cs typeface="Calibri"/>
                <a:sym typeface="Calibri"/>
              </a:rPr>
              <a:t> mon travail réalisé durant les </a:t>
            </a:r>
            <a:r>
              <a:rPr lang="fr-FR"/>
              <a:t>6</a:t>
            </a:r>
            <a:r>
              <a:rPr lang="fr-FR" sz="1200">
                <a:solidFill>
                  <a:schemeClr val="dk1"/>
                </a:solidFill>
                <a:latin typeface="Calibri"/>
                <a:ea typeface="Calibri"/>
                <a:cs typeface="Calibri"/>
                <a:sym typeface="Calibri"/>
              </a:rPr>
              <a:t> mois de mon stage.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338" name="Google Shape;1338;g15787ccb3cf_2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lnSpc>
                <a:spcPct val="150000"/>
              </a:lnSpc>
              <a:spcBef>
                <a:spcPts val="0"/>
              </a:spcBef>
              <a:spcAft>
                <a:spcPts val="0"/>
              </a:spcAft>
              <a:buSzPts val="1100"/>
              <a:buNone/>
            </a:pPr>
            <a:r>
              <a:rPr lang="fr-FR" sz="1600"/>
              <a:t>Deloitte ES a été fondée principalement pour apporter son expertise à la demande régionale européenne et apporter un soutien supplémentaire aux centres mondiaux </a:t>
            </a:r>
            <a:endParaRPr sz="1600"/>
          </a:p>
          <a:p>
            <a:pPr indent="0" lvl="0" marL="0" rtl="0" algn="l">
              <a:lnSpc>
                <a:spcPct val="150000"/>
              </a:lnSpc>
              <a:spcBef>
                <a:spcPts val="0"/>
              </a:spcBef>
              <a:spcAft>
                <a:spcPts val="0"/>
              </a:spcAft>
              <a:buClr>
                <a:schemeClr val="dk1"/>
              </a:buClr>
              <a:buSzPts val="1100"/>
              <a:buFont typeface="Arial"/>
              <a:buNone/>
            </a:pPr>
            <a:r>
              <a:rPr lang="fr-FR" sz="1600"/>
              <a:t>Le centre de localisation géographique en fait un bon candidat pour opérer avec des clients des deux hémisphères</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Durant ma duree de stage on vecu la transformation de l’organizme de Deloitte Nearshore a DES qui represente la croissance de l’organisme et de service offer par deloitte pour que DES soit un centre de service . et aussi de local comme vous pouvez voire sur les figure </a:t>
            </a:r>
            <a:endParaRPr/>
          </a:p>
        </p:txBody>
      </p:sp>
      <p:sp>
        <p:nvSpPr>
          <p:cNvPr id="186" name="Google Shape;1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Voici l’organigrame de l’organization, ou j’ai integree la pratique testing sous le pole Consulting Techno.</a:t>
            </a:r>
            <a:endParaRPr sz="1200">
              <a:solidFill>
                <a:schemeClr val="dk1"/>
              </a:solidFill>
              <a:latin typeface="Calibri"/>
              <a:ea typeface="Calibri"/>
              <a:cs typeface="Calibri"/>
              <a:sym typeface="Calibri"/>
            </a:endParaRPr>
          </a:p>
        </p:txBody>
      </p:sp>
      <p:sp>
        <p:nvSpPr>
          <p:cNvPr id="215" name="Google Shape;21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7ae03962b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137ae03962b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fr-FR"/>
              <a:t>Voici l’offre de service </a:t>
            </a:r>
            <a:endParaRPr sz="1200">
              <a:solidFill>
                <a:schemeClr val="dk1"/>
              </a:solidFill>
              <a:latin typeface="Calibri"/>
              <a:ea typeface="Calibri"/>
              <a:cs typeface="Calibri"/>
              <a:sym typeface="Calibri"/>
            </a:endParaRPr>
          </a:p>
        </p:txBody>
      </p:sp>
      <p:sp>
        <p:nvSpPr>
          <p:cNvPr id="244" name="Google Shape;244;g137ae03962b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eeebfaf6f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feeebfaf6f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Durant mon stage j’ai </a:t>
            </a:r>
            <a:r>
              <a:rPr lang="fr-FR"/>
              <a:t>intégré</a:t>
            </a:r>
            <a:r>
              <a:rPr lang="fr-FR"/>
              <a:t> </a:t>
            </a:r>
            <a:r>
              <a:rPr lang="fr-FR"/>
              <a:t>l'équipe</a:t>
            </a:r>
            <a:r>
              <a:rPr lang="fr-FR"/>
              <a:t> testing (ou bien la pratique testing), une pratique qui comme son nom l’indique offre une multitude de service qui rentre dans le scope de l’Assurance Qualite logiciel et plus </a:t>
            </a:r>
            <a:r>
              <a:rPr lang="fr-FR"/>
              <a:t>précisément</a:t>
            </a:r>
            <a:r>
              <a:rPr lang="fr-FR"/>
              <a:t> le Testing, ou on parlera de notre offre de service dans le slide suivant, </a:t>
            </a:r>
            <a:endParaRPr/>
          </a:p>
          <a:p>
            <a:pPr indent="0" lvl="0" marL="0" rtl="0" algn="l">
              <a:spcBef>
                <a:spcPts val="0"/>
              </a:spcBef>
              <a:spcAft>
                <a:spcPts val="0"/>
              </a:spcAft>
              <a:buNone/>
            </a:pPr>
            <a:r>
              <a:rPr lang="fr-FR"/>
              <a:t>Ici on peut visualise la croissance de l’equipe on terme de collaborateur, ou l’equipe a commancer par 2 person , et quand j’ai integer on est etait 7,  aujourdhui on est 19 collaborateur avec une </a:t>
            </a:r>
            <a:r>
              <a:rPr lang="fr-FR"/>
              <a:t>ambition plus grande de croissance.</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Voici une photo de l'équipe lors d’un dejeuner avec la presence de notre manager et du directeur de pole Techno.</a:t>
            </a:r>
            <a:endParaRPr/>
          </a:p>
        </p:txBody>
      </p:sp>
      <p:sp>
        <p:nvSpPr>
          <p:cNvPr id="284" name="Google Shape;284;gfeeebfaf6f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3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2" name="Shape 72"/>
        <p:cNvGrpSpPr/>
        <p:nvPr/>
      </p:nvGrpSpPr>
      <p:grpSpPr>
        <a:xfrm>
          <a:off x="0" y="0"/>
          <a:ext cx="0" cy="0"/>
          <a:chOff x="0" y="0"/>
          <a:chExt cx="0" cy="0"/>
        </a:xfrm>
      </p:grpSpPr>
      <p:sp>
        <p:nvSpPr>
          <p:cNvPr id="73" name="Google Shape;7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7" name="Shape 27"/>
        <p:cNvGrpSpPr/>
        <p:nvPr/>
      </p:nvGrpSpPr>
      <p:grpSpPr>
        <a:xfrm>
          <a:off x="0" y="0"/>
          <a:ext cx="0" cy="0"/>
          <a:chOff x="0" y="0"/>
          <a:chExt cx="0" cy="0"/>
        </a:xfrm>
      </p:grpSpPr>
      <p:sp>
        <p:nvSpPr>
          <p:cNvPr id="28" name="Google Shape;28;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3" name="Shape 33"/>
        <p:cNvGrpSpPr/>
        <p:nvPr/>
      </p:nvGrpSpPr>
      <p:grpSpPr>
        <a:xfrm>
          <a:off x="0" y="0"/>
          <a:ext cx="0" cy="0"/>
          <a:chOff x="0" y="0"/>
          <a:chExt cx="0" cy="0"/>
        </a:xfrm>
      </p:grpSpPr>
      <p:sp>
        <p:nvSpPr>
          <p:cNvPr id="34" name="Google Shape;3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0" name="Shape 40"/>
        <p:cNvGrpSpPr/>
        <p:nvPr/>
      </p:nvGrpSpPr>
      <p:grpSpPr>
        <a:xfrm>
          <a:off x="0" y="0"/>
          <a:ext cx="0" cy="0"/>
          <a:chOff x="0" y="0"/>
          <a:chExt cx="0" cy="0"/>
        </a:xfrm>
      </p:grpSpPr>
      <p:sp>
        <p:nvSpPr>
          <p:cNvPr id="41" name="Google Shape;41;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49" name="Shape 49"/>
        <p:cNvGrpSpPr/>
        <p:nvPr/>
      </p:nvGrpSpPr>
      <p:grpSpPr>
        <a:xfrm>
          <a:off x="0" y="0"/>
          <a:ext cx="0" cy="0"/>
          <a:chOff x="0" y="0"/>
          <a:chExt cx="0" cy="0"/>
        </a:xfrm>
      </p:grpSpPr>
      <p:sp>
        <p:nvSpPr>
          <p:cNvPr id="50" name="Google Shape;5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4" name="Shape 54"/>
        <p:cNvGrpSpPr/>
        <p:nvPr/>
      </p:nvGrpSpPr>
      <p:grpSpPr>
        <a:xfrm>
          <a:off x="0" y="0"/>
          <a:ext cx="0" cy="0"/>
          <a:chOff x="0" y="0"/>
          <a:chExt cx="0" cy="0"/>
        </a:xfrm>
      </p:grpSpPr>
      <p:sp>
        <p:nvSpPr>
          <p:cNvPr id="55" name="Google Shape;5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8" name="Shape 58"/>
        <p:cNvGrpSpPr/>
        <p:nvPr/>
      </p:nvGrpSpPr>
      <p:grpSpPr>
        <a:xfrm>
          <a:off x="0" y="0"/>
          <a:ext cx="0" cy="0"/>
          <a:chOff x="0" y="0"/>
          <a:chExt cx="0" cy="0"/>
        </a:xfrm>
      </p:grpSpPr>
      <p:sp>
        <p:nvSpPr>
          <p:cNvPr id="59" name="Google Shape;59;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5" name="Shape 65"/>
        <p:cNvGrpSpPr/>
        <p:nvPr/>
      </p:nvGrpSpPr>
      <p:grpSpPr>
        <a:xfrm>
          <a:off x="0" y="0"/>
          <a:ext cx="0" cy="0"/>
          <a:chOff x="0" y="0"/>
          <a:chExt cx="0" cy="0"/>
        </a:xfrm>
      </p:grpSpPr>
      <p:sp>
        <p:nvSpPr>
          <p:cNvPr id="66" name="Google Shape;66;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6"/>
          <p:cNvSpPr/>
          <p:nvPr>
            <p:ph idx="2" type="pic"/>
          </p:nvPr>
        </p:nvSpPr>
        <p:spPr>
          <a:xfrm>
            <a:off x="5183188" y="987425"/>
            <a:ext cx="6172200" cy="4873625"/>
          </a:xfrm>
          <a:prstGeom prst="rect">
            <a:avLst/>
          </a:prstGeom>
          <a:noFill/>
          <a:ln>
            <a:noFill/>
          </a:ln>
        </p:spPr>
      </p:sp>
      <p:sp>
        <p:nvSpPr>
          <p:cNvPr id="68" name="Google Shape;68;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33.png"/><Relationship Id="rId9" Type="http://schemas.openxmlformats.org/officeDocument/2006/relationships/image" Target="../media/image32.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nvSpPr>
        <p:spPr>
          <a:xfrm>
            <a:off x="1056606" y="4926594"/>
            <a:ext cx="3990300" cy="754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0" lang="fr-FR" sz="1800" u="sng" cap="none" strike="noStrike">
                <a:solidFill>
                  <a:srgbClr val="063D85"/>
                </a:solidFill>
                <a:latin typeface="Open Sans"/>
                <a:ea typeface="Open Sans"/>
                <a:cs typeface="Open Sans"/>
                <a:sym typeface="Open Sans"/>
              </a:rPr>
              <a:t>Présenté par :</a:t>
            </a:r>
            <a:endParaRPr>
              <a:latin typeface="Open Sans"/>
              <a:ea typeface="Open Sans"/>
              <a:cs typeface="Open Sans"/>
              <a:sym typeface="Open Sans"/>
            </a:endParaRPr>
          </a:p>
          <a:p>
            <a:pPr indent="0" lvl="0" marL="0" marR="0" rtl="0" algn="l">
              <a:spcBef>
                <a:spcPts val="0"/>
              </a:spcBef>
              <a:spcAft>
                <a:spcPts val="0"/>
              </a:spcAft>
              <a:buNone/>
            </a:pPr>
            <a:r>
              <a:t/>
            </a:r>
            <a:endParaRPr sz="1100" u="sng">
              <a:solidFill>
                <a:srgbClr val="063D85"/>
              </a:solidFill>
              <a:latin typeface="Open Sans"/>
              <a:ea typeface="Open Sans"/>
              <a:cs typeface="Open Sans"/>
              <a:sym typeface="Open Sans"/>
            </a:endParaRPr>
          </a:p>
          <a:p>
            <a:pPr indent="0" lvl="0" marL="0" marR="0" rtl="0" algn="l">
              <a:spcBef>
                <a:spcPts val="0"/>
              </a:spcBef>
              <a:spcAft>
                <a:spcPts val="0"/>
              </a:spcAft>
              <a:buNone/>
            </a:pPr>
            <a:r>
              <a:rPr lang="fr-FR">
                <a:solidFill>
                  <a:schemeClr val="dk1"/>
                </a:solidFill>
                <a:latin typeface="Open Sans"/>
                <a:ea typeface="Open Sans"/>
                <a:cs typeface="Open Sans"/>
                <a:sym typeface="Open Sans"/>
              </a:rPr>
              <a:t>Anas ABOUALI</a:t>
            </a:r>
            <a:endParaRPr>
              <a:latin typeface="Open Sans"/>
              <a:ea typeface="Open Sans"/>
              <a:cs typeface="Open Sans"/>
              <a:sym typeface="Open Sans"/>
            </a:endParaRPr>
          </a:p>
        </p:txBody>
      </p:sp>
      <p:sp>
        <p:nvSpPr>
          <p:cNvPr id="90" name="Google Shape;90;p1"/>
          <p:cNvSpPr txBox="1"/>
          <p:nvPr/>
        </p:nvSpPr>
        <p:spPr>
          <a:xfrm>
            <a:off x="4267579" y="4889169"/>
            <a:ext cx="3631800" cy="150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u="sng">
                <a:solidFill>
                  <a:srgbClr val="063D85"/>
                </a:solidFill>
                <a:latin typeface="Open Sans"/>
                <a:ea typeface="Open Sans"/>
                <a:cs typeface="Open Sans"/>
                <a:sym typeface="Open Sans"/>
              </a:rPr>
              <a:t>Encadré par :</a:t>
            </a:r>
            <a:endParaRPr>
              <a:latin typeface="Open Sans"/>
              <a:ea typeface="Open Sans"/>
              <a:cs typeface="Open Sans"/>
              <a:sym typeface="Open Sans"/>
            </a:endParaRPr>
          </a:p>
          <a:p>
            <a:pPr indent="0" lvl="0" marL="0" marR="0" rtl="0" algn="l">
              <a:spcBef>
                <a:spcPts val="0"/>
              </a:spcBef>
              <a:spcAft>
                <a:spcPts val="0"/>
              </a:spcAft>
              <a:buNone/>
            </a:pPr>
            <a:r>
              <a:t/>
            </a:r>
            <a:endParaRPr sz="1100" u="sng">
              <a:solidFill>
                <a:srgbClr val="063D85"/>
              </a:solidFill>
              <a:latin typeface="Open Sans"/>
              <a:ea typeface="Open Sans"/>
              <a:cs typeface="Open Sans"/>
              <a:sym typeface="Open Sans"/>
            </a:endParaRPr>
          </a:p>
          <a:p>
            <a:pPr indent="0" lvl="0" marL="0" marR="0" rtl="0" algn="l">
              <a:spcBef>
                <a:spcPts val="0"/>
              </a:spcBef>
              <a:spcAft>
                <a:spcPts val="0"/>
              </a:spcAft>
              <a:buNone/>
            </a:pPr>
            <a:r>
              <a:rPr lang="fr-FR">
                <a:solidFill>
                  <a:schemeClr val="dk1"/>
                </a:solidFill>
                <a:latin typeface="Open Sans"/>
                <a:ea typeface="Open Sans"/>
                <a:cs typeface="Open Sans"/>
                <a:sym typeface="Open Sans"/>
              </a:rPr>
              <a:t>Pr. Bouchra BERRADA</a:t>
            </a:r>
            <a:r>
              <a:rPr lang="fr-FR" sz="1400">
                <a:solidFill>
                  <a:schemeClr val="dk1"/>
                </a:solidFill>
                <a:latin typeface="Open Sans"/>
                <a:ea typeface="Open Sans"/>
                <a:cs typeface="Open Sans"/>
                <a:sym typeface="Open Sans"/>
              </a:rPr>
              <a:t> (ENSIAS)</a:t>
            </a:r>
            <a:endParaRPr>
              <a:latin typeface="Open Sans"/>
              <a:ea typeface="Open Sans"/>
              <a:cs typeface="Open Sans"/>
              <a:sym typeface="Open Sans"/>
            </a:endParaRPr>
          </a:p>
          <a:p>
            <a:pPr indent="0" lvl="0" marL="0" marR="0" rtl="0" algn="l">
              <a:spcBef>
                <a:spcPts val="0"/>
              </a:spcBef>
              <a:spcAft>
                <a:spcPts val="0"/>
              </a:spcAft>
              <a:buNone/>
            </a:pPr>
            <a:r>
              <a:t/>
            </a:r>
            <a:endParaRPr sz="700">
              <a:solidFill>
                <a:schemeClr val="dk1"/>
              </a:solidFill>
              <a:latin typeface="Open Sans"/>
              <a:ea typeface="Open Sans"/>
              <a:cs typeface="Open Sans"/>
              <a:sym typeface="Open Sans"/>
            </a:endParaRPr>
          </a:p>
          <a:p>
            <a:pPr indent="0" lvl="0" marL="0" marR="0" rtl="0" algn="l">
              <a:spcBef>
                <a:spcPts val="0"/>
              </a:spcBef>
              <a:spcAft>
                <a:spcPts val="0"/>
              </a:spcAft>
              <a:buNone/>
            </a:pPr>
            <a:r>
              <a:rPr lang="fr-FR" sz="1400">
                <a:solidFill>
                  <a:schemeClr val="dk1"/>
                </a:solidFill>
                <a:latin typeface="Open Sans"/>
                <a:ea typeface="Open Sans"/>
                <a:cs typeface="Open Sans"/>
                <a:sym typeface="Open Sans"/>
              </a:rPr>
              <a:t>Mme. </a:t>
            </a:r>
            <a:r>
              <a:rPr lang="fr-FR">
                <a:solidFill>
                  <a:schemeClr val="dk1"/>
                </a:solidFill>
                <a:latin typeface="Open Sans"/>
                <a:ea typeface="Open Sans"/>
                <a:cs typeface="Open Sans"/>
                <a:sym typeface="Open Sans"/>
              </a:rPr>
              <a:t>Soukaina KENTAOUI</a:t>
            </a:r>
            <a:r>
              <a:rPr lang="fr-FR" sz="1400">
                <a:solidFill>
                  <a:schemeClr val="dk1"/>
                </a:solidFill>
                <a:latin typeface="Open Sans"/>
                <a:ea typeface="Open Sans"/>
                <a:cs typeface="Open Sans"/>
                <a:sym typeface="Open Sans"/>
              </a:rPr>
              <a:t> (</a:t>
            </a:r>
            <a:r>
              <a:rPr lang="fr-FR">
                <a:solidFill>
                  <a:schemeClr val="dk1"/>
                </a:solidFill>
                <a:latin typeface="Open Sans"/>
                <a:ea typeface="Open Sans"/>
                <a:cs typeface="Open Sans"/>
                <a:sym typeface="Open Sans"/>
              </a:rPr>
              <a:t>Deloitte</a:t>
            </a:r>
            <a:r>
              <a:rPr lang="fr-FR" sz="1400">
                <a:solidFill>
                  <a:schemeClr val="dk1"/>
                </a:solidFill>
                <a:latin typeface="Open Sans"/>
                <a:ea typeface="Open Sans"/>
                <a:cs typeface="Open Sans"/>
                <a:sym typeface="Open Sans"/>
              </a:rPr>
              <a:t>)</a:t>
            </a:r>
            <a:endParaRPr>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91" name="Google Shape;91;p1"/>
          <p:cNvSpPr txBox="1"/>
          <p:nvPr/>
        </p:nvSpPr>
        <p:spPr>
          <a:xfrm>
            <a:off x="605628" y="2864691"/>
            <a:ext cx="10955700" cy="1046700"/>
          </a:xfrm>
          <a:prstGeom prst="rect">
            <a:avLst/>
          </a:prstGeom>
          <a:solidFill>
            <a:schemeClr val="lt1"/>
          </a:solidFill>
          <a:ln cap="flat" cmpd="sng" w="28575">
            <a:solidFill>
              <a:srgbClr val="335796"/>
            </a:solidFill>
            <a:prstDash val="solid"/>
            <a:round/>
            <a:headEnd len="sm" w="sm" type="none"/>
            <a:tailEnd len="sm" w="sm" type="none"/>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fr-FR" sz="3100">
                <a:solidFill>
                  <a:schemeClr val="dk1"/>
                </a:solidFill>
                <a:latin typeface="Roboto Medium"/>
                <a:ea typeface="Roboto Medium"/>
                <a:cs typeface="Roboto Medium"/>
                <a:sym typeface="Roboto Medium"/>
              </a:rPr>
              <a:t>La mise en place d’un asset</a:t>
            </a:r>
            <a:endParaRPr sz="3100">
              <a:solidFill>
                <a:schemeClr val="dk1"/>
              </a:solidFill>
              <a:latin typeface="Roboto Medium"/>
              <a:ea typeface="Roboto Medium"/>
              <a:cs typeface="Roboto Medium"/>
              <a:sym typeface="Roboto Medium"/>
            </a:endParaRPr>
          </a:p>
          <a:p>
            <a:pPr indent="0" lvl="0" marL="0" rtl="0" algn="ctr">
              <a:spcBef>
                <a:spcPts val="0"/>
              </a:spcBef>
              <a:spcAft>
                <a:spcPts val="0"/>
              </a:spcAft>
              <a:buSzPts val="1100"/>
              <a:buNone/>
            </a:pPr>
            <a:r>
              <a:rPr lang="fr-FR" sz="3100">
                <a:solidFill>
                  <a:schemeClr val="dk1"/>
                </a:solidFill>
                <a:latin typeface="Roboto Medium"/>
                <a:ea typeface="Roboto Medium"/>
                <a:cs typeface="Roboto Medium"/>
                <a:sym typeface="Roboto Medium"/>
              </a:rPr>
              <a:t>d’automatisation sur un projet SAP</a:t>
            </a:r>
            <a:endParaRPr sz="3100">
              <a:solidFill>
                <a:srgbClr val="8B305D"/>
              </a:solidFill>
              <a:latin typeface="Roboto Medium"/>
              <a:ea typeface="Roboto Medium"/>
              <a:cs typeface="Roboto Medium"/>
              <a:sym typeface="Roboto Medium"/>
            </a:endParaRPr>
          </a:p>
        </p:txBody>
      </p:sp>
      <p:sp>
        <p:nvSpPr>
          <p:cNvPr id="92" name="Google Shape;92;p1"/>
          <p:cNvSpPr txBox="1"/>
          <p:nvPr/>
        </p:nvSpPr>
        <p:spPr>
          <a:xfrm>
            <a:off x="8256377" y="4926594"/>
            <a:ext cx="3935623"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u="sng">
                <a:solidFill>
                  <a:srgbClr val="063D85"/>
                </a:solidFill>
                <a:latin typeface="Open Sans"/>
                <a:ea typeface="Open Sans"/>
                <a:cs typeface="Open Sans"/>
                <a:sym typeface="Open Sans"/>
              </a:rPr>
              <a:t>Membres du jury :</a:t>
            </a:r>
            <a:endParaRPr>
              <a:latin typeface="Open Sans"/>
              <a:ea typeface="Open Sans"/>
              <a:cs typeface="Open Sans"/>
              <a:sym typeface="Open Sans"/>
            </a:endParaRPr>
          </a:p>
          <a:p>
            <a:pPr indent="0" lvl="0" marL="0" marR="0" rtl="0" algn="l">
              <a:spcBef>
                <a:spcPts val="0"/>
              </a:spcBef>
              <a:spcAft>
                <a:spcPts val="0"/>
              </a:spcAft>
              <a:buNone/>
            </a:pPr>
            <a:r>
              <a:t/>
            </a:r>
            <a:endParaRPr sz="1100" u="sng">
              <a:solidFill>
                <a:srgbClr val="063D85"/>
              </a:solidFill>
              <a:latin typeface="Open Sans"/>
              <a:ea typeface="Open Sans"/>
              <a:cs typeface="Open Sans"/>
              <a:sym typeface="Open Sans"/>
            </a:endParaRPr>
          </a:p>
          <a:p>
            <a:pPr indent="0" lvl="0" marL="0" marR="0" rtl="0" algn="l">
              <a:spcBef>
                <a:spcPts val="0"/>
              </a:spcBef>
              <a:spcAft>
                <a:spcPts val="0"/>
              </a:spcAft>
              <a:buNone/>
            </a:pPr>
            <a:r>
              <a:rPr lang="fr-FR" sz="1400">
                <a:solidFill>
                  <a:schemeClr val="dk1"/>
                </a:solidFill>
                <a:latin typeface="Open Sans"/>
                <a:ea typeface="Open Sans"/>
                <a:cs typeface="Open Sans"/>
                <a:sym typeface="Open Sans"/>
              </a:rPr>
              <a:t>Mme. </a:t>
            </a:r>
            <a:r>
              <a:rPr lang="fr-FR">
                <a:solidFill>
                  <a:schemeClr val="dk1"/>
                </a:solidFill>
                <a:latin typeface="Open Sans"/>
                <a:ea typeface="Open Sans"/>
                <a:cs typeface="Open Sans"/>
                <a:sym typeface="Open Sans"/>
              </a:rPr>
              <a:t>Sanaa ELFKIHI</a:t>
            </a:r>
            <a:r>
              <a:rPr lang="fr-FR" sz="1400">
                <a:solidFill>
                  <a:schemeClr val="dk1"/>
                </a:solidFill>
                <a:latin typeface="Open Sans"/>
                <a:ea typeface="Open Sans"/>
                <a:cs typeface="Open Sans"/>
                <a:sym typeface="Open Sans"/>
              </a:rPr>
              <a:t> (Présidente)</a:t>
            </a:r>
            <a:endParaRPr>
              <a:latin typeface="Open Sans"/>
              <a:ea typeface="Open Sans"/>
              <a:cs typeface="Open Sans"/>
              <a:sym typeface="Open Sans"/>
            </a:endParaRPr>
          </a:p>
          <a:p>
            <a:pPr indent="0" lvl="0" marL="0" marR="0" rtl="0" algn="l">
              <a:spcBef>
                <a:spcPts val="0"/>
              </a:spcBef>
              <a:spcAft>
                <a:spcPts val="0"/>
              </a:spcAft>
              <a:buNone/>
            </a:pPr>
            <a:r>
              <a:t/>
            </a:r>
            <a:endParaRPr sz="700">
              <a:solidFill>
                <a:schemeClr val="dk1"/>
              </a:solidFill>
              <a:latin typeface="Open Sans"/>
              <a:ea typeface="Open Sans"/>
              <a:cs typeface="Open Sans"/>
              <a:sym typeface="Open Sans"/>
            </a:endParaRPr>
          </a:p>
          <a:p>
            <a:pPr indent="0" lvl="0" marL="0" marR="0" rtl="0" algn="l">
              <a:spcBef>
                <a:spcPts val="0"/>
              </a:spcBef>
              <a:spcAft>
                <a:spcPts val="0"/>
              </a:spcAft>
              <a:buNone/>
            </a:pPr>
            <a:r>
              <a:rPr lang="fr-FR" sz="1400">
                <a:solidFill>
                  <a:schemeClr val="dk1"/>
                </a:solidFill>
                <a:latin typeface="Open Sans"/>
                <a:ea typeface="Open Sans"/>
                <a:cs typeface="Open Sans"/>
                <a:sym typeface="Open Sans"/>
              </a:rPr>
              <a:t>M. </a:t>
            </a:r>
            <a:r>
              <a:rPr lang="fr-FR">
                <a:solidFill>
                  <a:schemeClr val="dk1"/>
                </a:solidFill>
                <a:latin typeface="Open Sans"/>
                <a:ea typeface="Open Sans"/>
                <a:cs typeface="Open Sans"/>
                <a:sym typeface="Open Sans"/>
              </a:rPr>
              <a:t>Karim BAINA </a:t>
            </a:r>
            <a:r>
              <a:rPr lang="fr-FR" sz="1400">
                <a:solidFill>
                  <a:schemeClr val="dk1"/>
                </a:solidFill>
                <a:latin typeface="Open Sans"/>
                <a:ea typeface="Open Sans"/>
                <a:cs typeface="Open Sans"/>
                <a:sym typeface="Open Sans"/>
              </a:rPr>
              <a:t>(Examinateur)</a:t>
            </a:r>
            <a:endParaRPr>
              <a:latin typeface="Open Sans"/>
              <a:ea typeface="Open Sans"/>
              <a:cs typeface="Open Sans"/>
              <a:sym typeface="Open Sans"/>
            </a:endParaRPr>
          </a:p>
        </p:txBody>
      </p:sp>
      <p:sp>
        <p:nvSpPr>
          <p:cNvPr id="93" name="Google Shape;93;p1"/>
          <p:cNvSpPr txBox="1"/>
          <p:nvPr/>
        </p:nvSpPr>
        <p:spPr>
          <a:xfrm>
            <a:off x="2581070" y="466529"/>
            <a:ext cx="61149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400">
                <a:solidFill>
                  <a:schemeClr val="dk1"/>
                </a:solidFill>
                <a:latin typeface="Roboto Medium"/>
                <a:ea typeface="Roboto Medium"/>
                <a:cs typeface="Roboto Medium"/>
                <a:sym typeface="Roboto Medium"/>
              </a:rPr>
              <a:t>Soutenance du Projet de Fin d’Études pour l’obtention du titre Ingénieur d’État en Informatique </a:t>
            </a:r>
            <a:endParaRPr>
              <a:latin typeface="Roboto Medium"/>
              <a:ea typeface="Roboto Medium"/>
              <a:cs typeface="Roboto Medium"/>
              <a:sym typeface="Roboto Medium"/>
            </a:endParaRPr>
          </a:p>
        </p:txBody>
      </p:sp>
      <p:sp>
        <p:nvSpPr>
          <p:cNvPr id="94" name="Google Shape;9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solidFill>
                  <a:schemeClr val="dk1"/>
                </a:solidFill>
              </a:rPr>
              <a:t>‹#›</a:t>
            </a:fld>
            <a:endParaRPr>
              <a:solidFill>
                <a:schemeClr val="dk1"/>
              </a:solidFill>
            </a:endParaRPr>
          </a:p>
        </p:txBody>
      </p:sp>
      <p:sp>
        <p:nvSpPr>
          <p:cNvPr descr="Résultat de recherche d'images pour &quot;accenture&quot;" id="95" name="Google Shape;95;p1"/>
          <p:cNvSpPr/>
          <p:nvPr/>
        </p:nvSpPr>
        <p:spPr>
          <a:xfrm>
            <a:off x="5942843" y="3275842"/>
            <a:ext cx="304729" cy="304729"/>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
          <p:cNvSpPr/>
          <p:nvPr/>
        </p:nvSpPr>
        <p:spPr>
          <a:xfrm>
            <a:off x="-24985" y="1841214"/>
            <a:ext cx="12216985" cy="45719"/>
          </a:xfrm>
          <a:prstGeom prst="rect">
            <a:avLst/>
          </a:prstGeom>
          <a:solidFill>
            <a:srgbClr val="063D85"/>
          </a:solidFill>
          <a:ln cap="flat" cmpd="sng" w="12700">
            <a:solidFill>
              <a:srgbClr val="3357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
          <p:cNvSpPr/>
          <p:nvPr/>
        </p:nvSpPr>
        <p:spPr>
          <a:xfrm>
            <a:off x="4414455" y="2187670"/>
            <a:ext cx="299877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2400">
                <a:solidFill>
                  <a:schemeClr val="dk1"/>
                </a:solidFill>
                <a:latin typeface="Palatino Linotype"/>
                <a:ea typeface="Palatino Linotype"/>
                <a:cs typeface="Palatino Linotype"/>
                <a:sym typeface="Palatino Linotype"/>
              </a:rPr>
              <a:t>Filière </a:t>
            </a:r>
            <a:r>
              <a:rPr b="1" i="1" lang="fr-FR" sz="2400">
                <a:solidFill>
                  <a:schemeClr val="dk1"/>
                </a:solidFill>
                <a:latin typeface="Palatino Linotype"/>
                <a:ea typeface="Palatino Linotype"/>
                <a:cs typeface="Palatino Linotype"/>
                <a:sym typeface="Palatino Linotype"/>
              </a:rPr>
              <a:t>Génie Logiciel</a:t>
            </a:r>
            <a:endParaRPr/>
          </a:p>
        </p:txBody>
      </p:sp>
      <p:pic>
        <p:nvPicPr>
          <p:cNvPr id="98" name="Google Shape;98;p1"/>
          <p:cNvPicPr preferRelativeResize="0"/>
          <p:nvPr/>
        </p:nvPicPr>
        <p:blipFill rotWithShape="1">
          <a:blip r:embed="rId3">
            <a:alphaModFix/>
          </a:blip>
          <a:srcRect b="12689" l="2491" r="56113" t="42214"/>
          <a:stretch/>
        </p:blipFill>
        <p:spPr>
          <a:xfrm>
            <a:off x="9130089" y="599387"/>
            <a:ext cx="3061921" cy="738300"/>
          </a:xfrm>
          <a:prstGeom prst="rect">
            <a:avLst/>
          </a:prstGeom>
          <a:noFill/>
          <a:ln>
            <a:noFill/>
          </a:ln>
        </p:spPr>
      </p:pic>
      <p:pic>
        <p:nvPicPr>
          <p:cNvPr id="99" name="Google Shape;99;p1"/>
          <p:cNvPicPr preferRelativeResize="0"/>
          <p:nvPr/>
        </p:nvPicPr>
        <p:blipFill>
          <a:blip r:embed="rId4">
            <a:alphaModFix/>
          </a:blip>
          <a:stretch>
            <a:fillRect/>
          </a:stretch>
        </p:blipFill>
        <p:spPr>
          <a:xfrm>
            <a:off x="451750" y="269950"/>
            <a:ext cx="1397175" cy="1397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9"/>
          <p:cNvSpPr/>
          <p:nvPr/>
        </p:nvSpPr>
        <p:spPr>
          <a:xfrm>
            <a:off x="3251068" y="984265"/>
            <a:ext cx="3732793"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Problématique</a:t>
            </a:r>
            <a:endParaRPr b="1" sz="2000">
              <a:solidFill>
                <a:srgbClr val="C00000"/>
              </a:solidFill>
              <a:latin typeface="Garamond"/>
              <a:ea typeface="Garamond"/>
              <a:cs typeface="Garamond"/>
              <a:sym typeface="Garamond"/>
            </a:endParaRPr>
          </a:p>
        </p:txBody>
      </p:sp>
      <p:sp>
        <p:nvSpPr>
          <p:cNvPr id="314" name="Google Shape;314;p9"/>
          <p:cNvSpPr/>
          <p:nvPr/>
        </p:nvSpPr>
        <p:spPr>
          <a:xfrm>
            <a:off x="6698691" y="1011411"/>
            <a:ext cx="3756031"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grpSp>
        <p:nvGrpSpPr>
          <p:cNvPr id="315" name="Google Shape;315;p9"/>
          <p:cNvGrpSpPr/>
          <p:nvPr/>
        </p:nvGrpSpPr>
        <p:grpSpPr>
          <a:xfrm>
            <a:off x="594659" y="909881"/>
            <a:ext cx="10882372" cy="463420"/>
            <a:chOff x="444499" y="1136780"/>
            <a:chExt cx="8164731" cy="463420"/>
          </a:xfrm>
        </p:grpSpPr>
        <p:cxnSp>
          <p:nvCxnSpPr>
            <p:cNvPr id="316" name="Google Shape;316;p9"/>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317" name="Google Shape;317;p9"/>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318" name="Google Shape;318;p9"/>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319" name="Google Shape;319;p9"/>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320" name="Google Shape;320;p9"/>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321" name="Google Shape;321;p9"/>
          <p:cNvSpPr/>
          <p:nvPr/>
        </p:nvSpPr>
        <p:spPr>
          <a:xfrm>
            <a:off x="3114074" y="1064618"/>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9"/>
          <p:cNvSpPr/>
          <p:nvPr/>
        </p:nvSpPr>
        <p:spPr>
          <a:xfrm>
            <a:off x="9136599" y="1008986"/>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descr="&lt;LOGICA_QUOTE_RIGHT&gt;" id="323" name="Google Shape;323;p9"/>
          <p:cNvSpPr/>
          <p:nvPr/>
        </p:nvSpPr>
        <p:spPr>
          <a:xfrm>
            <a:off x="4793594" y="1046828"/>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9"/>
          <p:cNvSpPr/>
          <p:nvPr/>
        </p:nvSpPr>
        <p:spPr>
          <a:xfrm>
            <a:off x="1098330" y="967497"/>
            <a:ext cx="3756031"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325" name="Google Shape;325;p9"/>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Problématique </a:t>
            </a:r>
            <a:endParaRPr b="1" sz="2400">
              <a:solidFill>
                <a:srgbClr val="3F3F3F"/>
              </a:solidFill>
              <a:latin typeface="Garamond"/>
              <a:ea typeface="Garamond"/>
              <a:cs typeface="Garamond"/>
              <a:sym typeface="Garamond"/>
            </a:endParaRPr>
          </a:p>
        </p:txBody>
      </p:sp>
      <p:cxnSp>
        <p:nvCxnSpPr>
          <p:cNvPr id="326" name="Google Shape;326;p9"/>
          <p:cNvCxnSpPr>
            <a:endCxn id="327" idx="2"/>
          </p:cNvCxnSpPr>
          <p:nvPr/>
        </p:nvCxnSpPr>
        <p:spPr>
          <a:xfrm flipH="1" rot="10800000">
            <a:off x="341906" y="2322264"/>
            <a:ext cx="3476700" cy="36600"/>
          </a:xfrm>
          <a:prstGeom prst="straightConnector1">
            <a:avLst/>
          </a:prstGeom>
          <a:noFill/>
          <a:ln cap="flat" cmpd="sng" w="9525">
            <a:solidFill>
              <a:schemeClr val="accent5"/>
            </a:solidFill>
            <a:prstDash val="solid"/>
            <a:miter lim="800000"/>
            <a:headEnd len="sm" w="sm" type="none"/>
            <a:tailEnd len="sm" w="sm" type="none"/>
          </a:ln>
        </p:spPr>
      </p:cxnSp>
      <p:sp>
        <p:nvSpPr>
          <p:cNvPr id="327" name="Google Shape;327;p9"/>
          <p:cNvSpPr/>
          <p:nvPr/>
        </p:nvSpPr>
        <p:spPr>
          <a:xfrm>
            <a:off x="3818606" y="2232570"/>
            <a:ext cx="177800" cy="179387"/>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328" name="Google Shape;32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329" name="Google Shape;329;p9"/>
          <p:cNvSpPr txBox="1"/>
          <p:nvPr/>
        </p:nvSpPr>
        <p:spPr>
          <a:xfrm>
            <a:off x="2829038"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330" name="Google Shape;330;p9"/>
          <p:cNvSpPr txBox="1"/>
          <p:nvPr/>
        </p:nvSpPr>
        <p:spPr>
          <a:xfrm>
            <a:off x="4524511" y="374765"/>
            <a:ext cx="2477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331" name="Google Shape;331;p9"/>
          <p:cNvSpPr txBox="1"/>
          <p:nvPr/>
        </p:nvSpPr>
        <p:spPr>
          <a:xfrm>
            <a:off x="6505468"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grpSp>
        <p:nvGrpSpPr>
          <p:cNvPr id="332" name="Google Shape;332;p9"/>
          <p:cNvGrpSpPr/>
          <p:nvPr/>
        </p:nvGrpSpPr>
        <p:grpSpPr>
          <a:xfrm>
            <a:off x="5086325" y="2322281"/>
            <a:ext cx="6486525" cy="2705100"/>
            <a:chOff x="2552200" y="3540756"/>
            <a:chExt cx="6486525" cy="2705100"/>
          </a:xfrm>
        </p:grpSpPr>
        <p:grpSp>
          <p:nvGrpSpPr>
            <p:cNvPr id="333" name="Google Shape;333;p9"/>
            <p:cNvGrpSpPr/>
            <p:nvPr/>
          </p:nvGrpSpPr>
          <p:grpSpPr>
            <a:xfrm>
              <a:off x="2552200" y="3540756"/>
              <a:ext cx="6486525" cy="2705100"/>
              <a:chOff x="1916825" y="3191131"/>
              <a:chExt cx="6486525" cy="2705100"/>
            </a:xfrm>
          </p:grpSpPr>
          <p:pic>
            <p:nvPicPr>
              <p:cNvPr id="334" name="Google Shape;334;p9"/>
              <p:cNvPicPr preferRelativeResize="0"/>
              <p:nvPr/>
            </p:nvPicPr>
            <p:blipFill>
              <a:blip r:embed="rId3">
                <a:alphaModFix/>
              </a:blip>
              <a:stretch>
                <a:fillRect/>
              </a:stretch>
            </p:blipFill>
            <p:spPr>
              <a:xfrm>
                <a:off x="1916825" y="3191131"/>
                <a:ext cx="6486525" cy="2705100"/>
              </a:xfrm>
              <a:prstGeom prst="rect">
                <a:avLst/>
              </a:prstGeom>
              <a:noFill/>
              <a:ln cap="flat" cmpd="sng" w="9525">
                <a:solidFill>
                  <a:schemeClr val="lt1"/>
                </a:solidFill>
                <a:prstDash val="solid"/>
                <a:round/>
                <a:headEnd len="sm" w="sm" type="none"/>
                <a:tailEnd len="sm" w="sm" type="none"/>
              </a:ln>
            </p:spPr>
          </p:pic>
          <p:sp>
            <p:nvSpPr>
              <p:cNvPr id="335" name="Google Shape;335;p9"/>
              <p:cNvSpPr/>
              <p:nvPr/>
            </p:nvSpPr>
            <p:spPr>
              <a:xfrm>
                <a:off x="4359850" y="3516788"/>
                <a:ext cx="1515300" cy="5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9"/>
            <p:cNvPicPr preferRelativeResize="0"/>
            <p:nvPr/>
          </p:nvPicPr>
          <p:blipFill>
            <a:blip r:embed="rId4">
              <a:alphaModFix/>
            </a:blip>
            <a:stretch>
              <a:fillRect/>
            </a:stretch>
          </p:blipFill>
          <p:spPr>
            <a:xfrm>
              <a:off x="5021963" y="4024588"/>
              <a:ext cx="1482975" cy="317875"/>
            </a:xfrm>
            <a:prstGeom prst="rect">
              <a:avLst/>
            </a:prstGeom>
            <a:noFill/>
            <a:ln>
              <a:noFill/>
            </a:ln>
          </p:spPr>
        </p:pic>
      </p:grpSp>
      <p:sp>
        <p:nvSpPr>
          <p:cNvPr id="337" name="Google Shape;337;p9"/>
          <p:cNvSpPr/>
          <p:nvPr/>
        </p:nvSpPr>
        <p:spPr>
          <a:xfrm>
            <a:off x="8778825" y="2693525"/>
            <a:ext cx="2952900" cy="255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txBox="1"/>
          <p:nvPr/>
        </p:nvSpPr>
        <p:spPr>
          <a:xfrm>
            <a:off x="6612650" y="2358875"/>
            <a:ext cx="328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a:latin typeface="Calibri"/>
                <a:ea typeface="Calibri"/>
                <a:cs typeface="Calibri"/>
                <a:sym typeface="Calibri"/>
              </a:rPr>
              <a:t>New ERP</a:t>
            </a:r>
            <a:endParaRPr>
              <a:latin typeface="Calibri"/>
              <a:ea typeface="Calibri"/>
              <a:cs typeface="Calibri"/>
              <a:sym typeface="Calibri"/>
            </a:endParaRPr>
          </a:p>
        </p:txBody>
      </p:sp>
      <p:sp>
        <p:nvSpPr>
          <p:cNvPr id="339" name="Google Shape;339;p9"/>
          <p:cNvSpPr txBox="1"/>
          <p:nvPr/>
        </p:nvSpPr>
        <p:spPr>
          <a:xfrm>
            <a:off x="341900" y="3244263"/>
            <a:ext cx="47445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FR" sz="1200">
                <a:solidFill>
                  <a:schemeClr val="dk1"/>
                </a:solidFill>
              </a:rPr>
              <a:t>Le nouvel ERP est au coeur des activités de Deloitte, il offre plusieurs services, et il est connecté à plusieurs plateformes et solutions de :</a:t>
            </a:r>
            <a:endParaRPr sz="1200">
              <a:solidFill>
                <a:schemeClr val="dk1"/>
              </a:solidFill>
            </a:endParaRPr>
          </a:p>
          <a:p>
            <a:pPr indent="0" lvl="0" marL="457200" rtl="0" algn="l">
              <a:lnSpc>
                <a:spcPct val="150000"/>
              </a:lnSpc>
              <a:spcBef>
                <a:spcPts val="0"/>
              </a:spcBef>
              <a:spcAft>
                <a:spcPts val="0"/>
              </a:spcAft>
              <a:buNone/>
            </a:pPr>
            <a:r>
              <a:rPr lang="fr-FR" sz="1200">
                <a:solidFill>
                  <a:schemeClr val="dk1"/>
                </a:solidFill>
              </a:rPr>
              <a:t>— Ressource humaine </a:t>
            </a:r>
            <a:endParaRPr sz="1200">
              <a:solidFill>
                <a:schemeClr val="dk1"/>
              </a:solidFill>
            </a:endParaRPr>
          </a:p>
          <a:p>
            <a:pPr indent="0" lvl="0" marL="457200" rtl="0" algn="l">
              <a:lnSpc>
                <a:spcPct val="150000"/>
              </a:lnSpc>
              <a:spcBef>
                <a:spcPts val="0"/>
              </a:spcBef>
              <a:spcAft>
                <a:spcPts val="0"/>
              </a:spcAft>
              <a:buNone/>
            </a:pPr>
            <a:r>
              <a:rPr lang="fr-FR" sz="1200">
                <a:solidFill>
                  <a:schemeClr val="dk1"/>
                </a:solidFill>
              </a:rPr>
              <a:t>— </a:t>
            </a:r>
            <a:r>
              <a:rPr b="1" lang="fr-FR" sz="1200">
                <a:solidFill>
                  <a:schemeClr val="dk1"/>
                </a:solidFill>
              </a:rPr>
              <a:t>Dépenses </a:t>
            </a:r>
            <a:endParaRPr b="1" sz="1200">
              <a:solidFill>
                <a:schemeClr val="dk1"/>
              </a:solidFill>
            </a:endParaRPr>
          </a:p>
          <a:p>
            <a:pPr indent="0" lvl="0" marL="457200" rtl="0" algn="l">
              <a:lnSpc>
                <a:spcPct val="150000"/>
              </a:lnSpc>
              <a:spcBef>
                <a:spcPts val="0"/>
              </a:spcBef>
              <a:spcAft>
                <a:spcPts val="0"/>
              </a:spcAft>
              <a:buNone/>
            </a:pPr>
            <a:r>
              <a:rPr lang="fr-FR" sz="1200">
                <a:solidFill>
                  <a:schemeClr val="dk1"/>
                </a:solidFill>
              </a:rPr>
              <a:t>— Paie </a:t>
            </a:r>
            <a:endParaRPr sz="1200">
              <a:solidFill>
                <a:schemeClr val="dk1"/>
              </a:solidFill>
            </a:endParaRPr>
          </a:p>
          <a:p>
            <a:pPr indent="0" lvl="0" marL="457200" rtl="0" algn="l">
              <a:lnSpc>
                <a:spcPct val="150000"/>
              </a:lnSpc>
              <a:spcBef>
                <a:spcPts val="0"/>
              </a:spcBef>
              <a:spcAft>
                <a:spcPts val="0"/>
              </a:spcAft>
              <a:buNone/>
            </a:pPr>
            <a:r>
              <a:rPr lang="fr-FR" sz="1200">
                <a:solidFill>
                  <a:schemeClr val="dk1"/>
                </a:solidFill>
              </a:rPr>
              <a:t>— Ventes </a:t>
            </a:r>
            <a:endParaRPr sz="1200">
              <a:solidFill>
                <a:schemeClr val="dk1"/>
              </a:solidFill>
            </a:endParaRPr>
          </a:p>
          <a:p>
            <a:pPr indent="0" lvl="0" marL="457200" rtl="0" algn="l">
              <a:lnSpc>
                <a:spcPct val="150000"/>
              </a:lnSpc>
              <a:spcBef>
                <a:spcPts val="0"/>
              </a:spcBef>
              <a:spcAft>
                <a:spcPts val="0"/>
              </a:spcAft>
              <a:buNone/>
            </a:pPr>
            <a:r>
              <a:rPr lang="fr-FR" sz="1200">
                <a:solidFill>
                  <a:schemeClr val="dk1"/>
                </a:solidFill>
              </a:rPr>
              <a:t>— Dotation en personnel </a:t>
            </a:r>
            <a:endParaRPr sz="1200">
              <a:solidFill>
                <a:schemeClr val="dk1"/>
              </a:solidFill>
            </a:endParaRPr>
          </a:p>
          <a:p>
            <a:pPr indent="0" lvl="0" marL="457200" rtl="0" algn="l">
              <a:lnSpc>
                <a:spcPct val="150000"/>
              </a:lnSpc>
              <a:spcBef>
                <a:spcPts val="0"/>
              </a:spcBef>
              <a:spcAft>
                <a:spcPts val="0"/>
              </a:spcAft>
              <a:buNone/>
            </a:pPr>
            <a:r>
              <a:rPr lang="fr-FR" sz="1200">
                <a:solidFill>
                  <a:schemeClr val="dk1"/>
                </a:solidFill>
              </a:rPr>
              <a:t>— Approvisionnement </a:t>
            </a:r>
            <a:endParaRPr sz="1200">
              <a:solidFill>
                <a:schemeClr val="dk1"/>
              </a:solidFill>
            </a:endParaRPr>
          </a:p>
          <a:p>
            <a:pPr indent="0" lvl="0" marL="457200" rtl="0" algn="l">
              <a:lnSpc>
                <a:spcPct val="150000"/>
              </a:lnSpc>
              <a:spcBef>
                <a:spcPts val="0"/>
              </a:spcBef>
              <a:spcAft>
                <a:spcPts val="0"/>
              </a:spcAft>
              <a:buNone/>
            </a:pPr>
            <a:r>
              <a:rPr lang="fr-FR" sz="1200">
                <a:solidFill>
                  <a:schemeClr val="dk1"/>
                </a:solidFill>
              </a:rPr>
              <a:t>— etc..</a:t>
            </a:r>
            <a:endParaRPr/>
          </a:p>
        </p:txBody>
      </p:sp>
      <p:sp>
        <p:nvSpPr>
          <p:cNvPr id="340" name="Google Shape;340;p9"/>
          <p:cNvSpPr txBox="1"/>
          <p:nvPr/>
        </p:nvSpPr>
        <p:spPr>
          <a:xfrm>
            <a:off x="340000" y="2594900"/>
            <a:ext cx="51633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5E5E5E"/>
              </a:buClr>
              <a:buSzPts val="2000"/>
              <a:buFont typeface="Garamond"/>
              <a:buAutoNum type="arabicParenR"/>
            </a:pPr>
            <a:r>
              <a:rPr lang="fr-FR" sz="2000">
                <a:solidFill>
                  <a:srgbClr val="5E5E5E"/>
                </a:solidFill>
                <a:latin typeface="Garamond"/>
                <a:ea typeface="Garamond"/>
                <a:cs typeface="Garamond"/>
                <a:sym typeface="Garamond"/>
              </a:rPr>
              <a:t>L’intégration du nouvel ERP</a:t>
            </a:r>
            <a:endParaRPr sz="1800">
              <a:solidFill>
                <a:schemeClr val="dk1"/>
              </a:solidFill>
              <a:latin typeface="Calibri"/>
              <a:ea typeface="Calibri"/>
              <a:cs typeface="Calibri"/>
              <a:sym typeface="Calibri"/>
            </a:endParaRPr>
          </a:p>
        </p:txBody>
      </p:sp>
      <p:sp>
        <p:nvSpPr>
          <p:cNvPr id="341" name="Google Shape;341;p9"/>
          <p:cNvSpPr/>
          <p:nvPr/>
        </p:nvSpPr>
        <p:spPr>
          <a:xfrm>
            <a:off x="6589301" y="1074691"/>
            <a:ext cx="1844400" cy="477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b="1" sz="1800">
              <a:solidFill>
                <a:srgbClr val="53585F"/>
              </a:solidFill>
              <a:latin typeface="Garamond"/>
              <a:ea typeface="Garamond"/>
              <a:cs typeface="Garamond"/>
              <a:sym typeface="Garamond"/>
            </a:endParaRPr>
          </a:p>
        </p:txBody>
      </p:sp>
      <p:sp>
        <p:nvSpPr>
          <p:cNvPr id="342" name="Google Shape;342;p9"/>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37ae03962b_0_156"/>
          <p:cNvSpPr/>
          <p:nvPr/>
        </p:nvSpPr>
        <p:spPr>
          <a:xfrm>
            <a:off x="3251068" y="984265"/>
            <a:ext cx="37329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Problématique</a:t>
            </a:r>
            <a:endParaRPr b="1" sz="2000">
              <a:solidFill>
                <a:srgbClr val="C00000"/>
              </a:solidFill>
              <a:latin typeface="Garamond"/>
              <a:ea typeface="Garamond"/>
              <a:cs typeface="Garamond"/>
              <a:sym typeface="Garamond"/>
            </a:endParaRPr>
          </a:p>
        </p:txBody>
      </p:sp>
      <p:sp>
        <p:nvSpPr>
          <p:cNvPr id="349" name="Google Shape;349;g137ae03962b_0_156"/>
          <p:cNvSpPr/>
          <p:nvPr/>
        </p:nvSpPr>
        <p:spPr>
          <a:xfrm>
            <a:off x="6698691" y="1011411"/>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grpSp>
        <p:nvGrpSpPr>
          <p:cNvPr id="350" name="Google Shape;350;g137ae03962b_0_156"/>
          <p:cNvGrpSpPr/>
          <p:nvPr/>
        </p:nvGrpSpPr>
        <p:grpSpPr>
          <a:xfrm>
            <a:off x="594681" y="909881"/>
            <a:ext cx="10882719" cy="463500"/>
            <a:chOff x="444499" y="1136780"/>
            <a:chExt cx="8164693" cy="463500"/>
          </a:xfrm>
        </p:grpSpPr>
        <p:cxnSp>
          <p:nvCxnSpPr>
            <p:cNvPr id="351" name="Google Shape;351;g137ae03962b_0_156"/>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352" name="Google Shape;352;g137ae03962b_0_156"/>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353" name="Google Shape;353;g137ae03962b_0_156"/>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354" name="Google Shape;354;g137ae03962b_0_156"/>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355" name="Google Shape;355;g137ae03962b_0_156"/>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356" name="Google Shape;356;g137ae03962b_0_156"/>
          <p:cNvSpPr/>
          <p:nvPr/>
        </p:nvSpPr>
        <p:spPr>
          <a:xfrm>
            <a:off x="3114074" y="1064618"/>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g137ae03962b_0_156"/>
          <p:cNvSpPr/>
          <p:nvPr/>
        </p:nvSpPr>
        <p:spPr>
          <a:xfrm>
            <a:off x="9136599" y="1008986"/>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descr="&lt;LOGICA_QUOTE_RIGHT&gt;" id="358" name="Google Shape;358;g137ae03962b_0_156"/>
          <p:cNvSpPr/>
          <p:nvPr/>
        </p:nvSpPr>
        <p:spPr>
          <a:xfrm>
            <a:off x="4793594" y="1046828"/>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g137ae03962b_0_156"/>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360" name="Google Shape;360;g137ae03962b_0_156"/>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Problématique </a:t>
            </a:r>
            <a:endParaRPr b="1" sz="2400">
              <a:solidFill>
                <a:srgbClr val="3F3F3F"/>
              </a:solidFill>
              <a:latin typeface="Garamond"/>
              <a:ea typeface="Garamond"/>
              <a:cs typeface="Garamond"/>
              <a:sym typeface="Garamond"/>
            </a:endParaRPr>
          </a:p>
        </p:txBody>
      </p:sp>
      <p:cxnSp>
        <p:nvCxnSpPr>
          <p:cNvPr id="361" name="Google Shape;361;g137ae03962b_0_156"/>
          <p:cNvCxnSpPr>
            <a:endCxn id="362" idx="2"/>
          </p:cNvCxnSpPr>
          <p:nvPr/>
        </p:nvCxnSpPr>
        <p:spPr>
          <a:xfrm flipH="1" rot="10800000">
            <a:off x="341906" y="2322270"/>
            <a:ext cx="3476700" cy="36600"/>
          </a:xfrm>
          <a:prstGeom prst="straightConnector1">
            <a:avLst/>
          </a:prstGeom>
          <a:noFill/>
          <a:ln cap="flat" cmpd="sng" w="9525">
            <a:solidFill>
              <a:schemeClr val="accent5"/>
            </a:solidFill>
            <a:prstDash val="solid"/>
            <a:miter lim="800000"/>
            <a:headEnd len="sm" w="sm" type="none"/>
            <a:tailEnd len="sm" w="sm" type="none"/>
          </a:ln>
        </p:spPr>
      </p:cxnSp>
      <p:sp>
        <p:nvSpPr>
          <p:cNvPr id="362" name="Google Shape;362;g137ae03962b_0_156"/>
          <p:cNvSpPr/>
          <p:nvPr/>
        </p:nvSpPr>
        <p:spPr>
          <a:xfrm>
            <a:off x="3818606" y="2232570"/>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363" name="Google Shape;363;g137ae03962b_0_1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364" name="Google Shape;364;g137ae03962b_0_156"/>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365" name="Google Shape;365;g137ae03962b_0_156"/>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366" name="Google Shape;366;g137ae03962b_0_156"/>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367" name="Google Shape;367;g137ae03962b_0_156"/>
          <p:cNvSpPr txBox="1"/>
          <p:nvPr/>
        </p:nvSpPr>
        <p:spPr>
          <a:xfrm>
            <a:off x="341900" y="2651925"/>
            <a:ext cx="59496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000">
              <a:solidFill>
                <a:srgbClr val="5E5E5E"/>
              </a:solidFill>
              <a:latin typeface="Garamond"/>
              <a:ea typeface="Garamond"/>
              <a:cs typeface="Garamond"/>
              <a:sym typeface="Garamond"/>
            </a:endParaRPr>
          </a:p>
        </p:txBody>
      </p:sp>
      <p:pic>
        <p:nvPicPr>
          <p:cNvPr id="368" name="Google Shape;368;g137ae03962b_0_156"/>
          <p:cNvPicPr preferRelativeResize="0"/>
          <p:nvPr/>
        </p:nvPicPr>
        <p:blipFill>
          <a:blip r:embed="rId3">
            <a:alphaModFix/>
          </a:blip>
          <a:stretch>
            <a:fillRect/>
          </a:stretch>
        </p:blipFill>
        <p:spPr>
          <a:xfrm>
            <a:off x="6780280" y="2651930"/>
            <a:ext cx="4903232" cy="3045486"/>
          </a:xfrm>
          <a:prstGeom prst="rect">
            <a:avLst/>
          </a:prstGeom>
          <a:noFill/>
          <a:ln>
            <a:noFill/>
          </a:ln>
        </p:spPr>
      </p:pic>
      <p:pic>
        <p:nvPicPr>
          <p:cNvPr id="369" name="Google Shape;369;g137ae03962b_0_156"/>
          <p:cNvPicPr preferRelativeResize="0"/>
          <p:nvPr/>
        </p:nvPicPr>
        <p:blipFill>
          <a:blip r:embed="rId4">
            <a:alphaModFix/>
          </a:blip>
          <a:stretch>
            <a:fillRect/>
          </a:stretch>
        </p:blipFill>
        <p:spPr>
          <a:xfrm>
            <a:off x="8211363" y="2156588"/>
            <a:ext cx="1482975" cy="317875"/>
          </a:xfrm>
          <a:prstGeom prst="rect">
            <a:avLst/>
          </a:prstGeom>
          <a:noFill/>
          <a:ln>
            <a:noFill/>
          </a:ln>
        </p:spPr>
      </p:pic>
      <p:sp>
        <p:nvSpPr>
          <p:cNvPr id="370" name="Google Shape;370;g137ae03962b_0_156"/>
          <p:cNvSpPr txBox="1"/>
          <p:nvPr/>
        </p:nvSpPr>
        <p:spPr>
          <a:xfrm>
            <a:off x="340000" y="2594900"/>
            <a:ext cx="6292200" cy="400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fr-FR" sz="2000">
                <a:solidFill>
                  <a:srgbClr val="5E5E5E"/>
                </a:solidFill>
                <a:latin typeface="Garamond"/>
                <a:ea typeface="Garamond"/>
                <a:cs typeface="Garamond"/>
                <a:sym typeface="Garamond"/>
              </a:rPr>
              <a:t>2)    </a:t>
            </a:r>
            <a:r>
              <a:rPr lang="fr-FR" sz="2000">
                <a:solidFill>
                  <a:srgbClr val="5E5E5E"/>
                </a:solidFill>
                <a:latin typeface="Garamond"/>
                <a:ea typeface="Garamond"/>
                <a:cs typeface="Garamond"/>
                <a:sym typeface="Garamond"/>
              </a:rPr>
              <a:t>La Saisie manuelle des feuilles de temps </a:t>
            </a:r>
            <a:endParaRPr sz="2000">
              <a:solidFill>
                <a:srgbClr val="5E5E5E"/>
              </a:solidFill>
              <a:latin typeface="Garamond"/>
              <a:ea typeface="Garamond"/>
              <a:cs typeface="Garamond"/>
              <a:sym typeface="Garamond"/>
            </a:endParaRPr>
          </a:p>
        </p:txBody>
      </p:sp>
      <p:sp>
        <p:nvSpPr>
          <p:cNvPr id="371" name="Google Shape;371;g137ae03962b_0_156"/>
          <p:cNvSpPr txBox="1"/>
          <p:nvPr/>
        </p:nvSpPr>
        <p:spPr>
          <a:xfrm>
            <a:off x="0" y="0"/>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900">
              <a:solidFill>
                <a:schemeClr val="dk1"/>
              </a:solidFill>
              <a:highlight>
                <a:srgbClr val="FFFFFF"/>
              </a:highlight>
              <a:latin typeface="Times New Roman"/>
              <a:ea typeface="Times New Roman"/>
              <a:cs typeface="Times New Roman"/>
              <a:sym typeface="Times New Roman"/>
            </a:endParaRPr>
          </a:p>
        </p:txBody>
      </p:sp>
      <p:sp>
        <p:nvSpPr>
          <p:cNvPr id="372" name="Google Shape;372;g137ae03962b_0_156"/>
          <p:cNvSpPr txBox="1"/>
          <p:nvPr/>
        </p:nvSpPr>
        <p:spPr>
          <a:xfrm>
            <a:off x="1098325" y="3178025"/>
            <a:ext cx="5364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FR">
                <a:solidFill>
                  <a:schemeClr val="dk1"/>
                </a:solidFill>
              </a:rPr>
              <a:t>La</a:t>
            </a:r>
            <a:r>
              <a:rPr lang="fr-FR">
                <a:solidFill>
                  <a:schemeClr val="dk1"/>
                </a:solidFill>
              </a:rPr>
              <a:t> migration d’une grande quantité de données sur le nouvel ERP.</a:t>
            </a:r>
            <a:endParaRPr sz="1100">
              <a:solidFill>
                <a:schemeClr val="dk1"/>
              </a:solidFill>
              <a:highlight>
                <a:srgbClr val="FFFFFF"/>
              </a:highlight>
              <a:latin typeface="Times New Roman"/>
              <a:ea typeface="Times New Roman"/>
              <a:cs typeface="Times New Roman"/>
              <a:sym typeface="Times New Roman"/>
            </a:endParaRPr>
          </a:p>
        </p:txBody>
      </p:sp>
      <p:sp>
        <p:nvSpPr>
          <p:cNvPr id="373" name="Google Shape;373;g137ae03962b_0_156"/>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2"/>
          <p:cNvSpPr/>
          <p:nvPr/>
        </p:nvSpPr>
        <p:spPr>
          <a:xfrm>
            <a:off x="3411200" y="984412"/>
            <a:ext cx="3732793"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t/>
            </a:r>
            <a:endParaRPr b="1" sz="2000">
              <a:solidFill>
                <a:srgbClr val="C00000"/>
              </a:solidFill>
              <a:latin typeface="Garamond"/>
              <a:ea typeface="Garamond"/>
              <a:cs typeface="Garamond"/>
              <a:sym typeface="Garamond"/>
            </a:endParaRPr>
          </a:p>
        </p:txBody>
      </p:sp>
      <p:sp>
        <p:nvSpPr>
          <p:cNvPr id="380" name="Google Shape;380;p12"/>
          <p:cNvSpPr/>
          <p:nvPr/>
        </p:nvSpPr>
        <p:spPr>
          <a:xfrm>
            <a:off x="6842144" y="984412"/>
            <a:ext cx="3756031"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Objectifs</a:t>
            </a:r>
            <a:endParaRPr b="1" sz="2000">
              <a:solidFill>
                <a:srgbClr val="C00000"/>
              </a:solidFill>
              <a:latin typeface="Garamond"/>
              <a:ea typeface="Garamond"/>
              <a:cs typeface="Garamond"/>
              <a:sym typeface="Garamond"/>
            </a:endParaRPr>
          </a:p>
        </p:txBody>
      </p:sp>
      <p:grpSp>
        <p:nvGrpSpPr>
          <p:cNvPr id="381" name="Google Shape;381;p12"/>
          <p:cNvGrpSpPr/>
          <p:nvPr/>
        </p:nvGrpSpPr>
        <p:grpSpPr>
          <a:xfrm>
            <a:off x="594659" y="909881"/>
            <a:ext cx="10882372" cy="463420"/>
            <a:chOff x="444499" y="1136780"/>
            <a:chExt cx="8164731" cy="463420"/>
          </a:xfrm>
        </p:grpSpPr>
        <p:cxnSp>
          <p:nvCxnSpPr>
            <p:cNvPr id="382" name="Google Shape;382;p12"/>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383" name="Google Shape;383;p12"/>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384" name="Google Shape;384;p12"/>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385" name="Google Shape;385;p12"/>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386" name="Google Shape;386;p12"/>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387" name="Google Shape;387;p12"/>
          <p:cNvSpPr/>
          <p:nvPr/>
        </p:nvSpPr>
        <p:spPr>
          <a:xfrm>
            <a:off x="6624859" y="1114873"/>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2"/>
          <p:cNvSpPr/>
          <p:nvPr/>
        </p:nvSpPr>
        <p:spPr>
          <a:xfrm>
            <a:off x="9151137" y="971197"/>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descr="&lt;LOGICA_QUOTE_RIGHT&gt;" id="389" name="Google Shape;389;p12"/>
          <p:cNvSpPr/>
          <p:nvPr/>
        </p:nvSpPr>
        <p:spPr>
          <a:xfrm>
            <a:off x="8100011" y="1076679"/>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12"/>
          <p:cNvSpPr/>
          <p:nvPr/>
        </p:nvSpPr>
        <p:spPr>
          <a:xfrm>
            <a:off x="1098330" y="967497"/>
            <a:ext cx="3756031" cy="476946"/>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dk1"/>
              </a:buClr>
              <a:buFont typeface="Arial"/>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391" name="Google Shape;391;p12"/>
          <p:cNvSpPr/>
          <p:nvPr/>
        </p:nvSpPr>
        <p:spPr>
          <a:xfrm>
            <a:off x="3531225" y="964757"/>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392" name="Google Shape;392;p12"/>
          <p:cNvSpPr txBox="1"/>
          <p:nvPr/>
        </p:nvSpPr>
        <p:spPr>
          <a:xfrm>
            <a:off x="340012" y="1900021"/>
            <a:ext cx="43596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Les objectifs</a:t>
            </a:r>
            <a:endParaRPr/>
          </a:p>
        </p:txBody>
      </p:sp>
      <p:cxnSp>
        <p:nvCxnSpPr>
          <p:cNvPr id="393" name="Google Shape;393;p12"/>
          <p:cNvCxnSpPr>
            <a:endCxn id="394" idx="2"/>
          </p:cNvCxnSpPr>
          <p:nvPr/>
        </p:nvCxnSpPr>
        <p:spPr>
          <a:xfrm flipH="1" rot="10800000">
            <a:off x="341797" y="2355197"/>
            <a:ext cx="1678500" cy="3900"/>
          </a:xfrm>
          <a:prstGeom prst="straightConnector1">
            <a:avLst/>
          </a:prstGeom>
          <a:noFill/>
          <a:ln cap="flat" cmpd="sng" w="9525">
            <a:solidFill>
              <a:schemeClr val="accent5"/>
            </a:solidFill>
            <a:prstDash val="solid"/>
            <a:miter lim="800000"/>
            <a:headEnd len="sm" w="sm" type="none"/>
            <a:tailEnd len="sm" w="sm" type="none"/>
          </a:ln>
        </p:spPr>
      </p:cxnSp>
      <p:sp>
        <p:nvSpPr>
          <p:cNvPr id="394" name="Google Shape;394;p12"/>
          <p:cNvSpPr/>
          <p:nvPr/>
        </p:nvSpPr>
        <p:spPr>
          <a:xfrm>
            <a:off x="2020297" y="2265503"/>
            <a:ext cx="177800" cy="179387"/>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395" name="Google Shape;395;p12"/>
          <p:cNvSpPr/>
          <p:nvPr/>
        </p:nvSpPr>
        <p:spPr>
          <a:xfrm>
            <a:off x="2778700" y="3233992"/>
            <a:ext cx="8318700" cy="325500"/>
          </a:xfrm>
          <a:prstGeom prst="rect">
            <a:avLst/>
          </a:prstGeom>
          <a:noFill/>
          <a:ln>
            <a:noFill/>
          </a:ln>
        </p:spPr>
        <p:txBody>
          <a:bodyPr anchorCtr="0" anchor="b" bIns="0" lIns="0" spcFirstLastPara="1" rIns="0" wrap="square" tIns="0">
            <a:noAutofit/>
          </a:bodyPr>
          <a:lstStyle/>
          <a:p>
            <a:pPr indent="0" lvl="0" marL="0" marR="0" rtl="0" algn="just">
              <a:spcBef>
                <a:spcPts val="0"/>
              </a:spcBef>
              <a:spcAft>
                <a:spcPts val="0"/>
              </a:spcAft>
              <a:buNone/>
            </a:pPr>
            <a:r>
              <a:rPr lang="fr-FR" sz="2300">
                <a:solidFill>
                  <a:srgbClr val="5E5E5E"/>
                </a:solidFill>
                <a:latin typeface="Garamond"/>
                <a:ea typeface="Garamond"/>
                <a:cs typeface="Garamond"/>
                <a:sym typeface="Garamond"/>
              </a:rPr>
              <a:t>Automatiser les tests </a:t>
            </a:r>
            <a:r>
              <a:rPr lang="fr-FR" sz="2300">
                <a:solidFill>
                  <a:srgbClr val="5E5E5E"/>
                </a:solidFill>
                <a:latin typeface="Garamond"/>
                <a:ea typeface="Garamond"/>
                <a:cs typeface="Garamond"/>
                <a:sym typeface="Garamond"/>
              </a:rPr>
              <a:t>d'intégration.</a:t>
            </a:r>
            <a:endParaRPr sz="2300">
              <a:solidFill>
                <a:srgbClr val="5E5E5E"/>
              </a:solidFill>
              <a:latin typeface="Garamond"/>
              <a:ea typeface="Garamond"/>
              <a:cs typeface="Garamond"/>
              <a:sym typeface="Garamond"/>
            </a:endParaRPr>
          </a:p>
        </p:txBody>
      </p:sp>
      <p:pic>
        <p:nvPicPr>
          <p:cNvPr id="396" name="Google Shape;396;p12"/>
          <p:cNvPicPr preferRelativeResize="0"/>
          <p:nvPr/>
        </p:nvPicPr>
        <p:blipFill rotWithShape="1">
          <a:blip r:embed="rId3">
            <a:alphaModFix/>
          </a:blip>
          <a:srcRect b="0" l="0" r="0" t="0"/>
          <a:stretch/>
        </p:blipFill>
        <p:spPr>
          <a:xfrm>
            <a:off x="2311375" y="3209247"/>
            <a:ext cx="325922" cy="364824"/>
          </a:xfrm>
          <a:prstGeom prst="rect">
            <a:avLst/>
          </a:prstGeom>
          <a:noFill/>
          <a:ln>
            <a:noFill/>
          </a:ln>
        </p:spPr>
      </p:pic>
      <p:sp>
        <p:nvSpPr>
          <p:cNvPr id="397" name="Google Shape;397;p12"/>
          <p:cNvSpPr/>
          <p:nvPr/>
        </p:nvSpPr>
        <p:spPr>
          <a:xfrm>
            <a:off x="2758150" y="4470711"/>
            <a:ext cx="8318700" cy="364800"/>
          </a:xfrm>
          <a:prstGeom prst="rect">
            <a:avLst/>
          </a:prstGeom>
          <a:noFill/>
          <a:ln>
            <a:noFill/>
          </a:ln>
        </p:spPr>
        <p:txBody>
          <a:bodyPr anchorCtr="0" anchor="b" bIns="0" lIns="0" spcFirstLastPara="1" rIns="0" wrap="square" tIns="0">
            <a:noAutofit/>
          </a:bodyPr>
          <a:lstStyle/>
          <a:p>
            <a:pPr indent="0" lvl="0" marL="0" marR="0" rtl="0" algn="just">
              <a:spcBef>
                <a:spcPts val="0"/>
              </a:spcBef>
              <a:spcAft>
                <a:spcPts val="0"/>
              </a:spcAft>
              <a:buNone/>
            </a:pPr>
            <a:r>
              <a:rPr lang="fr-FR" sz="2300">
                <a:solidFill>
                  <a:srgbClr val="5E5E5E"/>
                </a:solidFill>
                <a:latin typeface="Garamond"/>
                <a:ea typeface="Garamond"/>
                <a:cs typeface="Garamond"/>
                <a:sym typeface="Garamond"/>
              </a:rPr>
              <a:t>Exécution des tests </a:t>
            </a:r>
            <a:endParaRPr sz="2300">
              <a:solidFill>
                <a:srgbClr val="5E5E5E"/>
              </a:solidFill>
              <a:latin typeface="Garamond"/>
              <a:ea typeface="Garamond"/>
              <a:cs typeface="Garamond"/>
              <a:sym typeface="Garamond"/>
            </a:endParaRPr>
          </a:p>
        </p:txBody>
      </p:sp>
      <p:sp>
        <p:nvSpPr>
          <p:cNvPr id="398" name="Google Shape;398;p12"/>
          <p:cNvSpPr/>
          <p:nvPr/>
        </p:nvSpPr>
        <p:spPr>
          <a:xfrm>
            <a:off x="2778700" y="3867614"/>
            <a:ext cx="8318700" cy="325500"/>
          </a:xfrm>
          <a:prstGeom prst="rect">
            <a:avLst/>
          </a:prstGeom>
          <a:noFill/>
          <a:ln>
            <a:noFill/>
          </a:ln>
        </p:spPr>
        <p:txBody>
          <a:bodyPr anchorCtr="0" anchor="b" bIns="0" lIns="0" spcFirstLastPara="1" rIns="0" wrap="square" tIns="0">
            <a:noAutofit/>
          </a:bodyPr>
          <a:lstStyle/>
          <a:p>
            <a:pPr indent="0" lvl="0" marL="0" marR="0" rtl="0" algn="just">
              <a:spcBef>
                <a:spcPts val="0"/>
              </a:spcBef>
              <a:spcAft>
                <a:spcPts val="0"/>
              </a:spcAft>
              <a:buNone/>
            </a:pPr>
            <a:r>
              <a:rPr lang="fr-FR" sz="2300">
                <a:solidFill>
                  <a:srgbClr val="5E5E5E"/>
                </a:solidFill>
                <a:latin typeface="Garamond"/>
                <a:ea typeface="Garamond"/>
                <a:cs typeface="Garamond"/>
                <a:sym typeface="Garamond"/>
              </a:rPr>
              <a:t>Automatiser les tests de validation utilisateur</a:t>
            </a:r>
            <a:endParaRPr sz="2300">
              <a:solidFill>
                <a:srgbClr val="5E5E5E"/>
              </a:solidFill>
              <a:latin typeface="Garamond"/>
              <a:ea typeface="Garamond"/>
              <a:cs typeface="Garamond"/>
              <a:sym typeface="Garamond"/>
            </a:endParaRPr>
          </a:p>
        </p:txBody>
      </p:sp>
      <p:pic>
        <p:nvPicPr>
          <p:cNvPr id="399" name="Google Shape;399;p12"/>
          <p:cNvPicPr preferRelativeResize="0"/>
          <p:nvPr/>
        </p:nvPicPr>
        <p:blipFill rotWithShape="1">
          <a:blip r:embed="rId3">
            <a:alphaModFix/>
          </a:blip>
          <a:srcRect b="0" l="0" r="0" t="0"/>
          <a:stretch/>
        </p:blipFill>
        <p:spPr>
          <a:xfrm>
            <a:off x="2311375" y="3851281"/>
            <a:ext cx="325922" cy="364824"/>
          </a:xfrm>
          <a:prstGeom prst="rect">
            <a:avLst/>
          </a:prstGeom>
          <a:noFill/>
          <a:ln>
            <a:noFill/>
          </a:ln>
        </p:spPr>
      </p:pic>
      <p:pic>
        <p:nvPicPr>
          <p:cNvPr id="400" name="Google Shape;400;p12"/>
          <p:cNvPicPr preferRelativeResize="0"/>
          <p:nvPr/>
        </p:nvPicPr>
        <p:blipFill rotWithShape="1">
          <a:blip r:embed="rId3">
            <a:alphaModFix/>
          </a:blip>
          <a:srcRect b="0" l="0" r="0" t="0"/>
          <a:stretch/>
        </p:blipFill>
        <p:spPr>
          <a:xfrm>
            <a:off x="2311375" y="4493316"/>
            <a:ext cx="325922" cy="364824"/>
          </a:xfrm>
          <a:prstGeom prst="rect">
            <a:avLst/>
          </a:prstGeom>
          <a:noFill/>
          <a:ln>
            <a:noFill/>
          </a:ln>
        </p:spPr>
      </p:pic>
      <p:pic>
        <p:nvPicPr>
          <p:cNvPr id="401" name="Google Shape;401;p12"/>
          <p:cNvPicPr preferRelativeResize="0"/>
          <p:nvPr/>
        </p:nvPicPr>
        <p:blipFill rotWithShape="1">
          <a:blip r:embed="rId3">
            <a:alphaModFix/>
          </a:blip>
          <a:srcRect b="0" l="0" r="0" t="0"/>
          <a:stretch/>
        </p:blipFill>
        <p:spPr>
          <a:xfrm>
            <a:off x="2311375" y="5135350"/>
            <a:ext cx="325922" cy="364824"/>
          </a:xfrm>
          <a:prstGeom prst="rect">
            <a:avLst/>
          </a:prstGeom>
          <a:noFill/>
          <a:ln>
            <a:noFill/>
          </a:ln>
        </p:spPr>
      </p:pic>
      <p:sp>
        <p:nvSpPr>
          <p:cNvPr id="402" name="Google Shape;402;p12"/>
          <p:cNvSpPr/>
          <p:nvPr/>
        </p:nvSpPr>
        <p:spPr>
          <a:xfrm>
            <a:off x="2778700" y="5113120"/>
            <a:ext cx="8318700" cy="364800"/>
          </a:xfrm>
          <a:prstGeom prst="rect">
            <a:avLst/>
          </a:prstGeom>
          <a:noFill/>
          <a:ln>
            <a:noFill/>
          </a:ln>
        </p:spPr>
        <p:txBody>
          <a:bodyPr anchorCtr="0" anchor="b" bIns="0" lIns="0" spcFirstLastPara="1" rIns="0" wrap="square" tIns="0">
            <a:noAutofit/>
          </a:bodyPr>
          <a:lstStyle/>
          <a:p>
            <a:pPr indent="0" lvl="0" marL="0" rtl="0" algn="just">
              <a:spcBef>
                <a:spcPts val="0"/>
              </a:spcBef>
              <a:spcAft>
                <a:spcPts val="0"/>
              </a:spcAft>
              <a:buClr>
                <a:schemeClr val="dk1"/>
              </a:buClr>
              <a:buFont typeface="Arial"/>
              <a:buNone/>
            </a:pPr>
            <a:r>
              <a:rPr lang="fr-FR" sz="2300">
                <a:solidFill>
                  <a:srgbClr val="5E5E5E"/>
                </a:solidFill>
                <a:latin typeface="Garamond"/>
                <a:ea typeface="Garamond"/>
                <a:cs typeface="Garamond"/>
                <a:sym typeface="Garamond"/>
              </a:rPr>
              <a:t>Rapport d'exécution des tests</a:t>
            </a:r>
            <a:endParaRPr sz="2300">
              <a:solidFill>
                <a:srgbClr val="5E5E5E"/>
              </a:solidFill>
              <a:latin typeface="Garamond"/>
              <a:ea typeface="Garamond"/>
              <a:cs typeface="Garamond"/>
              <a:sym typeface="Garamond"/>
            </a:endParaRPr>
          </a:p>
        </p:txBody>
      </p:sp>
      <p:sp>
        <p:nvSpPr>
          <p:cNvPr id="403" name="Google Shape;40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404" name="Google Shape;404;p12"/>
          <p:cNvSpPr txBox="1"/>
          <p:nvPr/>
        </p:nvSpPr>
        <p:spPr>
          <a:xfrm>
            <a:off x="2829038"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405" name="Google Shape;405;p12"/>
          <p:cNvSpPr txBox="1"/>
          <p:nvPr/>
        </p:nvSpPr>
        <p:spPr>
          <a:xfrm>
            <a:off x="4524511" y="374765"/>
            <a:ext cx="2477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406" name="Google Shape;406;p12"/>
          <p:cNvSpPr txBox="1"/>
          <p:nvPr/>
        </p:nvSpPr>
        <p:spPr>
          <a:xfrm>
            <a:off x="6505468"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407" name="Google Shape;407;p12"/>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500"/>
                                        <p:tgtEl>
                                          <p:spTgt spid="3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500"/>
                                        <p:tgtEl>
                                          <p:spTgt spid="3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500"/>
                                        <p:tgtEl>
                                          <p:spTgt spid="4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500"/>
                                        <p:tgtEl>
                                          <p:spTgt spid="4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500"/>
                                        <p:tgtEl>
                                          <p:spTgt spid="4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155b808f3ce_0_34"/>
          <p:cNvSpPr/>
          <p:nvPr/>
        </p:nvSpPr>
        <p:spPr>
          <a:xfrm>
            <a:off x="3411200" y="984412"/>
            <a:ext cx="37329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t/>
            </a:r>
            <a:endParaRPr b="1" sz="2000">
              <a:solidFill>
                <a:srgbClr val="C00000"/>
              </a:solidFill>
              <a:latin typeface="Garamond"/>
              <a:ea typeface="Garamond"/>
              <a:cs typeface="Garamond"/>
              <a:sym typeface="Garamond"/>
            </a:endParaRPr>
          </a:p>
        </p:txBody>
      </p:sp>
      <p:sp>
        <p:nvSpPr>
          <p:cNvPr id="414" name="Google Shape;414;g155b808f3ce_0_34"/>
          <p:cNvSpPr/>
          <p:nvPr/>
        </p:nvSpPr>
        <p:spPr>
          <a:xfrm>
            <a:off x="6842144" y="984412"/>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Objectifs</a:t>
            </a:r>
            <a:endParaRPr b="1" sz="2000">
              <a:solidFill>
                <a:srgbClr val="C00000"/>
              </a:solidFill>
              <a:latin typeface="Garamond"/>
              <a:ea typeface="Garamond"/>
              <a:cs typeface="Garamond"/>
              <a:sym typeface="Garamond"/>
            </a:endParaRPr>
          </a:p>
        </p:txBody>
      </p:sp>
      <p:grpSp>
        <p:nvGrpSpPr>
          <p:cNvPr id="415" name="Google Shape;415;g155b808f3ce_0_34"/>
          <p:cNvGrpSpPr/>
          <p:nvPr/>
        </p:nvGrpSpPr>
        <p:grpSpPr>
          <a:xfrm>
            <a:off x="594681" y="909881"/>
            <a:ext cx="10882719" cy="463500"/>
            <a:chOff x="444499" y="1136780"/>
            <a:chExt cx="8164693" cy="463500"/>
          </a:xfrm>
        </p:grpSpPr>
        <p:cxnSp>
          <p:nvCxnSpPr>
            <p:cNvPr id="416" name="Google Shape;416;g155b808f3ce_0_34"/>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417" name="Google Shape;417;g155b808f3ce_0_34"/>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418" name="Google Shape;418;g155b808f3ce_0_34"/>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419" name="Google Shape;419;g155b808f3ce_0_34"/>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420" name="Google Shape;420;g155b808f3ce_0_34"/>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421" name="Google Shape;421;g155b808f3ce_0_34"/>
          <p:cNvSpPr/>
          <p:nvPr/>
        </p:nvSpPr>
        <p:spPr>
          <a:xfrm>
            <a:off x="6624859" y="1114873"/>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g155b808f3ce_0_34"/>
          <p:cNvSpPr/>
          <p:nvPr/>
        </p:nvSpPr>
        <p:spPr>
          <a:xfrm>
            <a:off x="9151137" y="971197"/>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descr="&lt;LOGICA_QUOTE_RIGHT&gt;" id="423" name="Google Shape;423;g155b808f3ce_0_34"/>
          <p:cNvSpPr/>
          <p:nvPr/>
        </p:nvSpPr>
        <p:spPr>
          <a:xfrm>
            <a:off x="8100011" y="1076679"/>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g155b808f3ce_0_34"/>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Font typeface="Arial"/>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425" name="Google Shape;425;g155b808f3ce_0_34"/>
          <p:cNvSpPr/>
          <p:nvPr/>
        </p:nvSpPr>
        <p:spPr>
          <a:xfrm>
            <a:off x="3531225" y="964757"/>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426" name="Google Shape;426;g155b808f3ce_0_34"/>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Les objectifs</a:t>
            </a:r>
            <a:endParaRPr/>
          </a:p>
        </p:txBody>
      </p:sp>
      <p:cxnSp>
        <p:nvCxnSpPr>
          <p:cNvPr id="427" name="Google Shape;427;g155b808f3ce_0_34"/>
          <p:cNvCxnSpPr>
            <a:endCxn id="428" idx="2"/>
          </p:cNvCxnSpPr>
          <p:nvPr/>
        </p:nvCxnSpPr>
        <p:spPr>
          <a:xfrm flipH="1" rot="10800000">
            <a:off x="341797" y="2355203"/>
            <a:ext cx="1678500" cy="3900"/>
          </a:xfrm>
          <a:prstGeom prst="straightConnector1">
            <a:avLst/>
          </a:prstGeom>
          <a:noFill/>
          <a:ln cap="flat" cmpd="sng" w="9525">
            <a:solidFill>
              <a:schemeClr val="accent5"/>
            </a:solidFill>
            <a:prstDash val="solid"/>
            <a:miter lim="800000"/>
            <a:headEnd len="sm" w="sm" type="none"/>
            <a:tailEnd len="sm" w="sm" type="none"/>
          </a:ln>
        </p:spPr>
      </p:cxnSp>
      <p:sp>
        <p:nvSpPr>
          <p:cNvPr id="428" name="Google Shape;428;g155b808f3ce_0_34"/>
          <p:cNvSpPr/>
          <p:nvPr/>
        </p:nvSpPr>
        <p:spPr>
          <a:xfrm>
            <a:off x="2020297" y="2265503"/>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429" name="Google Shape;429;g155b808f3ce_0_34"/>
          <p:cNvSpPr/>
          <p:nvPr/>
        </p:nvSpPr>
        <p:spPr>
          <a:xfrm>
            <a:off x="2778700" y="3233992"/>
            <a:ext cx="8318700" cy="325500"/>
          </a:xfrm>
          <a:prstGeom prst="rect">
            <a:avLst/>
          </a:prstGeom>
          <a:noFill/>
          <a:ln>
            <a:noFill/>
          </a:ln>
        </p:spPr>
        <p:txBody>
          <a:bodyPr anchorCtr="0" anchor="b" bIns="0" lIns="0" spcFirstLastPara="1" rIns="0" wrap="square" tIns="0">
            <a:noAutofit/>
          </a:bodyPr>
          <a:lstStyle/>
          <a:p>
            <a:pPr indent="0" lvl="0" marL="0" marR="0" rtl="0" algn="just">
              <a:spcBef>
                <a:spcPts val="0"/>
              </a:spcBef>
              <a:spcAft>
                <a:spcPts val="0"/>
              </a:spcAft>
              <a:buNone/>
            </a:pPr>
            <a:r>
              <a:rPr lang="fr-FR" sz="2300">
                <a:solidFill>
                  <a:srgbClr val="5E5E5E"/>
                </a:solidFill>
                <a:latin typeface="Garamond"/>
                <a:ea typeface="Garamond"/>
                <a:cs typeface="Garamond"/>
                <a:sym typeface="Garamond"/>
              </a:rPr>
              <a:t>Automatiser le processus de saisie des feuilles de temps</a:t>
            </a:r>
            <a:endParaRPr sz="2300">
              <a:solidFill>
                <a:srgbClr val="5E5E5E"/>
              </a:solidFill>
              <a:latin typeface="Garamond"/>
              <a:ea typeface="Garamond"/>
              <a:cs typeface="Garamond"/>
              <a:sym typeface="Garamond"/>
            </a:endParaRPr>
          </a:p>
        </p:txBody>
      </p:sp>
      <p:pic>
        <p:nvPicPr>
          <p:cNvPr id="430" name="Google Shape;430;g155b808f3ce_0_34"/>
          <p:cNvPicPr preferRelativeResize="0"/>
          <p:nvPr/>
        </p:nvPicPr>
        <p:blipFill rotWithShape="1">
          <a:blip r:embed="rId3">
            <a:alphaModFix/>
          </a:blip>
          <a:srcRect b="0" l="0" r="0" t="0"/>
          <a:stretch/>
        </p:blipFill>
        <p:spPr>
          <a:xfrm>
            <a:off x="2311375" y="3209247"/>
            <a:ext cx="325922" cy="364824"/>
          </a:xfrm>
          <a:prstGeom prst="rect">
            <a:avLst/>
          </a:prstGeom>
          <a:noFill/>
          <a:ln>
            <a:noFill/>
          </a:ln>
        </p:spPr>
      </p:pic>
      <p:sp>
        <p:nvSpPr>
          <p:cNvPr id="431" name="Google Shape;431;g155b808f3ce_0_34"/>
          <p:cNvSpPr/>
          <p:nvPr/>
        </p:nvSpPr>
        <p:spPr>
          <a:xfrm>
            <a:off x="2758150" y="4470711"/>
            <a:ext cx="8318700" cy="364800"/>
          </a:xfrm>
          <a:prstGeom prst="rect">
            <a:avLst/>
          </a:prstGeom>
          <a:noFill/>
          <a:ln>
            <a:noFill/>
          </a:ln>
        </p:spPr>
        <p:txBody>
          <a:bodyPr anchorCtr="0" anchor="b" bIns="0" lIns="0" spcFirstLastPara="1" rIns="0" wrap="square" tIns="0">
            <a:noAutofit/>
          </a:bodyPr>
          <a:lstStyle/>
          <a:p>
            <a:pPr indent="0" lvl="0" marL="0" marR="0" rtl="0" algn="just">
              <a:spcBef>
                <a:spcPts val="0"/>
              </a:spcBef>
              <a:spcAft>
                <a:spcPts val="0"/>
              </a:spcAft>
              <a:buNone/>
            </a:pPr>
            <a:r>
              <a:rPr lang="fr-FR" sz="2300">
                <a:solidFill>
                  <a:srgbClr val="5E5E5E"/>
                </a:solidFill>
                <a:latin typeface="Garamond"/>
                <a:ea typeface="Garamond"/>
                <a:cs typeface="Garamond"/>
                <a:sym typeface="Garamond"/>
              </a:rPr>
              <a:t>Optimisation</a:t>
            </a:r>
            <a:r>
              <a:rPr lang="fr-FR" sz="2300">
                <a:solidFill>
                  <a:srgbClr val="5E5E5E"/>
                </a:solidFill>
                <a:latin typeface="Garamond"/>
                <a:ea typeface="Garamond"/>
                <a:cs typeface="Garamond"/>
                <a:sym typeface="Garamond"/>
              </a:rPr>
              <a:t> de temps </a:t>
            </a:r>
            <a:r>
              <a:rPr lang="fr-FR" sz="2300">
                <a:solidFill>
                  <a:srgbClr val="5E5E5E"/>
                </a:solidFill>
                <a:latin typeface="Garamond"/>
                <a:ea typeface="Garamond"/>
                <a:cs typeface="Garamond"/>
                <a:sym typeface="Garamond"/>
              </a:rPr>
              <a:t>d'exécution</a:t>
            </a:r>
            <a:endParaRPr sz="2300">
              <a:solidFill>
                <a:srgbClr val="5E5E5E"/>
              </a:solidFill>
              <a:latin typeface="Garamond"/>
              <a:ea typeface="Garamond"/>
              <a:cs typeface="Garamond"/>
              <a:sym typeface="Garamond"/>
            </a:endParaRPr>
          </a:p>
        </p:txBody>
      </p:sp>
      <p:sp>
        <p:nvSpPr>
          <p:cNvPr id="432" name="Google Shape;432;g155b808f3ce_0_34"/>
          <p:cNvSpPr/>
          <p:nvPr/>
        </p:nvSpPr>
        <p:spPr>
          <a:xfrm>
            <a:off x="2778700" y="3867614"/>
            <a:ext cx="8318700" cy="325500"/>
          </a:xfrm>
          <a:prstGeom prst="rect">
            <a:avLst/>
          </a:prstGeom>
          <a:noFill/>
          <a:ln>
            <a:noFill/>
          </a:ln>
        </p:spPr>
        <p:txBody>
          <a:bodyPr anchorCtr="0" anchor="b" bIns="0" lIns="0" spcFirstLastPara="1" rIns="0" wrap="square" tIns="0">
            <a:noAutofit/>
          </a:bodyPr>
          <a:lstStyle/>
          <a:p>
            <a:pPr indent="0" lvl="0" marL="0" marR="0" rtl="0" algn="just">
              <a:spcBef>
                <a:spcPts val="0"/>
              </a:spcBef>
              <a:spcAft>
                <a:spcPts val="0"/>
              </a:spcAft>
              <a:buNone/>
            </a:pPr>
            <a:r>
              <a:rPr lang="fr-FR" sz="2300">
                <a:solidFill>
                  <a:srgbClr val="5E5E5E"/>
                </a:solidFill>
                <a:latin typeface="Garamond"/>
                <a:ea typeface="Garamond"/>
                <a:cs typeface="Garamond"/>
                <a:sym typeface="Garamond"/>
              </a:rPr>
              <a:t>Gérer</a:t>
            </a:r>
            <a:r>
              <a:rPr lang="fr-FR" sz="2300">
                <a:solidFill>
                  <a:srgbClr val="5E5E5E"/>
                </a:solidFill>
                <a:latin typeface="Garamond"/>
                <a:ea typeface="Garamond"/>
                <a:cs typeface="Garamond"/>
                <a:sym typeface="Garamond"/>
              </a:rPr>
              <a:t> les </a:t>
            </a:r>
            <a:r>
              <a:rPr lang="fr-FR" sz="2300">
                <a:solidFill>
                  <a:srgbClr val="5E5E5E"/>
                </a:solidFill>
                <a:latin typeface="Garamond"/>
                <a:ea typeface="Garamond"/>
                <a:cs typeface="Garamond"/>
                <a:sym typeface="Garamond"/>
              </a:rPr>
              <a:t>exceptions.</a:t>
            </a:r>
            <a:endParaRPr sz="2300">
              <a:solidFill>
                <a:srgbClr val="5E5E5E"/>
              </a:solidFill>
              <a:latin typeface="Garamond"/>
              <a:ea typeface="Garamond"/>
              <a:cs typeface="Garamond"/>
              <a:sym typeface="Garamond"/>
            </a:endParaRPr>
          </a:p>
        </p:txBody>
      </p:sp>
      <p:pic>
        <p:nvPicPr>
          <p:cNvPr id="433" name="Google Shape;433;g155b808f3ce_0_34"/>
          <p:cNvPicPr preferRelativeResize="0"/>
          <p:nvPr/>
        </p:nvPicPr>
        <p:blipFill rotWithShape="1">
          <a:blip r:embed="rId3">
            <a:alphaModFix/>
          </a:blip>
          <a:srcRect b="0" l="0" r="0" t="0"/>
          <a:stretch/>
        </p:blipFill>
        <p:spPr>
          <a:xfrm>
            <a:off x="2311375" y="3851281"/>
            <a:ext cx="325922" cy="364824"/>
          </a:xfrm>
          <a:prstGeom prst="rect">
            <a:avLst/>
          </a:prstGeom>
          <a:noFill/>
          <a:ln>
            <a:noFill/>
          </a:ln>
        </p:spPr>
      </p:pic>
      <p:pic>
        <p:nvPicPr>
          <p:cNvPr id="434" name="Google Shape;434;g155b808f3ce_0_34"/>
          <p:cNvPicPr preferRelativeResize="0"/>
          <p:nvPr/>
        </p:nvPicPr>
        <p:blipFill rotWithShape="1">
          <a:blip r:embed="rId3">
            <a:alphaModFix/>
          </a:blip>
          <a:srcRect b="0" l="0" r="0" t="0"/>
          <a:stretch/>
        </p:blipFill>
        <p:spPr>
          <a:xfrm>
            <a:off x="2311375" y="4493316"/>
            <a:ext cx="325922" cy="364824"/>
          </a:xfrm>
          <a:prstGeom prst="rect">
            <a:avLst/>
          </a:prstGeom>
          <a:noFill/>
          <a:ln>
            <a:noFill/>
          </a:ln>
        </p:spPr>
      </p:pic>
      <p:pic>
        <p:nvPicPr>
          <p:cNvPr id="435" name="Google Shape;435;g155b808f3ce_0_34"/>
          <p:cNvPicPr preferRelativeResize="0"/>
          <p:nvPr/>
        </p:nvPicPr>
        <p:blipFill rotWithShape="1">
          <a:blip r:embed="rId3">
            <a:alphaModFix/>
          </a:blip>
          <a:srcRect b="0" l="0" r="0" t="0"/>
          <a:stretch/>
        </p:blipFill>
        <p:spPr>
          <a:xfrm>
            <a:off x="2311375" y="5135350"/>
            <a:ext cx="325922" cy="364824"/>
          </a:xfrm>
          <a:prstGeom prst="rect">
            <a:avLst/>
          </a:prstGeom>
          <a:noFill/>
          <a:ln>
            <a:noFill/>
          </a:ln>
        </p:spPr>
      </p:pic>
      <p:sp>
        <p:nvSpPr>
          <p:cNvPr id="436" name="Google Shape;436;g155b808f3ce_0_34"/>
          <p:cNvSpPr/>
          <p:nvPr/>
        </p:nvSpPr>
        <p:spPr>
          <a:xfrm>
            <a:off x="2778700" y="5113120"/>
            <a:ext cx="8318700" cy="364800"/>
          </a:xfrm>
          <a:prstGeom prst="rect">
            <a:avLst/>
          </a:prstGeom>
          <a:noFill/>
          <a:ln>
            <a:noFill/>
          </a:ln>
        </p:spPr>
        <p:txBody>
          <a:bodyPr anchorCtr="0" anchor="b" bIns="0" lIns="0" spcFirstLastPara="1" rIns="0" wrap="square" tIns="0">
            <a:noAutofit/>
          </a:bodyPr>
          <a:lstStyle/>
          <a:p>
            <a:pPr indent="0" lvl="0" marL="0" marR="0" rtl="0" algn="just">
              <a:spcBef>
                <a:spcPts val="0"/>
              </a:spcBef>
              <a:spcAft>
                <a:spcPts val="0"/>
              </a:spcAft>
              <a:buNone/>
            </a:pPr>
            <a:r>
              <a:rPr lang="fr-FR" sz="2300">
                <a:solidFill>
                  <a:srgbClr val="5E5E5E"/>
                </a:solidFill>
                <a:latin typeface="Garamond"/>
                <a:ea typeface="Garamond"/>
                <a:cs typeface="Garamond"/>
                <a:sym typeface="Garamond"/>
              </a:rPr>
              <a:t>Configure</a:t>
            </a:r>
            <a:r>
              <a:rPr lang="fr-FR" sz="2300">
                <a:solidFill>
                  <a:srgbClr val="5E5E5E"/>
                </a:solidFill>
                <a:latin typeface="Garamond"/>
                <a:ea typeface="Garamond"/>
                <a:cs typeface="Garamond"/>
                <a:sym typeface="Garamond"/>
              </a:rPr>
              <a:t> </a:t>
            </a:r>
            <a:r>
              <a:rPr lang="fr-FR" sz="2300">
                <a:solidFill>
                  <a:srgbClr val="5E5E5E"/>
                </a:solidFill>
                <a:latin typeface="Garamond"/>
                <a:ea typeface="Garamond"/>
                <a:cs typeface="Garamond"/>
                <a:sym typeface="Garamond"/>
              </a:rPr>
              <a:t>l'environnement</a:t>
            </a:r>
            <a:r>
              <a:rPr lang="fr-FR" sz="2300">
                <a:solidFill>
                  <a:srgbClr val="5E5E5E"/>
                </a:solidFill>
                <a:latin typeface="Garamond"/>
                <a:ea typeface="Garamond"/>
                <a:cs typeface="Garamond"/>
                <a:sym typeface="Garamond"/>
              </a:rPr>
              <a:t> </a:t>
            </a:r>
            <a:r>
              <a:rPr lang="fr-FR" sz="2300">
                <a:solidFill>
                  <a:srgbClr val="5E5E5E"/>
                </a:solidFill>
                <a:latin typeface="Garamond"/>
                <a:ea typeface="Garamond"/>
                <a:cs typeface="Garamond"/>
                <a:sym typeface="Garamond"/>
              </a:rPr>
              <a:t>d'exécution</a:t>
            </a:r>
            <a:r>
              <a:rPr lang="fr-FR" sz="2300">
                <a:solidFill>
                  <a:srgbClr val="5E5E5E"/>
                </a:solidFill>
                <a:latin typeface="Garamond"/>
                <a:ea typeface="Garamond"/>
                <a:cs typeface="Garamond"/>
                <a:sym typeface="Garamond"/>
              </a:rPr>
              <a:t> du code.</a:t>
            </a:r>
            <a:endParaRPr sz="2300">
              <a:solidFill>
                <a:srgbClr val="5E5E5E"/>
              </a:solidFill>
              <a:latin typeface="Garamond"/>
              <a:ea typeface="Garamond"/>
              <a:cs typeface="Garamond"/>
              <a:sym typeface="Garamond"/>
            </a:endParaRPr>
          </a:p>
        </p:txBody>
      </p:sp>
      <p:sp>
        <p:nvSpPr>
          <p:cNvPr id="437" name="Google Shape;437;g155b808f3ce_0_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438" name="Google Shape;438;g155b808f3ce_0_34"/>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439" name="Google Shape;439;g155b808f3ce_0_34"/>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440" name="Google Shape;440;g155b808f3ce_0_34"/>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441" name="Google Shape;441;g155b808f3ce_0_34"/>
          <p:cNvPicPr preferRelativeResize="0"/>
          <p:nvPr/>
        </p:nvPicPr>
        <p:blipFill rotWithShape="1">
          <a:blip r:embed="rId3">
            <a:alphaModFix/>
          </a:blip>
          <a:srcRect b="0" l="0" r="0" t="0"/>
          <a:stretch/>
        </p:blipFill>
        <p:spPr>
          <a:xfrm>
            <a:off x="2311375" y="5756963"/>
            <a:ext cx="325922" cy="364824"/>
          </a:xfrm>
          <a:prstGeom prst="rect">
            <a:avLst/>
          </a:prstGeom>
          <a:noFill/>
          <a:ln>
            <a:noFill/>
          </a:ln>
        </p:spPr>
      </p:pic>
      <p:sp>
        <p:nvSpPr>
          <p:cNvPr id="442" name="Google Shape;442;g155b808f3ce_0_34"/>
          <p:cNvSpPr/>
          <p:nvPr/>
        </p:nvSpPr>
        <p:spPr>
          <a:xfrm>
            <a:off x="2778700" y="5734732"/>
            <a:ext cx="8318700" cy="364800"/>
          </a:xfrm>
          <a:prstGeom prst="rect">
            <a:avLst/>
          </a:prstGeom>
          <a:noFill/>
          <a:ln>
            <a:noFill/>
          </a:ln>
        </p:spPr>
        <p:txBody>
          <a:bodyPr anchorCtr="0" anchor="b" bIns="0" lIns="0" spcFirstLastPara="1" rIns="0" wrap="square" tIns="0">
            <a:noAutofit/>
          </a:bodyPr>
          <a:lstStyle/>
          <a:p>
            <a:pPr indent="0" lvl="0" marL="0" marR="0" rtl="0" algn="just">
              <a:spcBef>
                <a:spcPts val="0"/>
              </a:spcBef>
              <a:spcAft>
                <a:spcPts val="0"/>
              </a:spcAft>
              <a:buNone/>
            </a:pPr>
            <a:r>
              <a:rPr lang="fr-FR" sz="2300">
                <a:solidFill>
                  <a:srgbClr val="5E5E5E"/>
                </a:solidFill>
                <a:latin typeface="Garamond"/>
                <a:ea typeface="Garamond"/>
                <a:cs typeface="Garamond"/>
                <a:sym typeface="Garamond"/>
              </a:rPr>
              <a:t>Montrer nos capacités en automatisation.</a:t>
            </a:r>
            <a:endParaRPr sz="2300">
              <a:solidFill>
                <a:srgbClr val="5E5E5E"/>
              </a:solidFill>
              <a:latin typeface="Garamond"/>
              <a:ea typeface="Garamond"/>
              <a:cs typeface="Garamond"/>
              <a:sym typeface="Garamond"/>
            </a:endParaRPr>
          </a:p>
        </p:txBody>
      </p:sp>
      <p:sp>
        <p:nvSpPr>
          <p:cNvPr id="443" name="Google Shape;443;g155b808f3ce_0_34"/>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500"/>
                                        <p:tgtEl>
                                          <p:spTgt spid="4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500"/>
                                        <p:tgtEl>
                                          <p:spTgt spid="4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500"/>
                                        <p:tgtEl>
                                          <p:spTgt spid="4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500"/>
                                        <p:tgtEl>
                                          <p:spTgt spid="4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500"/>
                                        <p:tgtEl>
                                          <p:spTgt spid="4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500"/>
                                        <p:tgtEl>
                                          <p:spTgt spid="4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500"/>
                                        <p:tgtEl>
                                          <p:spTgt spid="4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500"/>
                                        <p:tgtEl>
                                          <p:spTgt spid="4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1000"/>
                                        <p:tgtEl>
                                          <p:spTgt spid="4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1000"/>
                                        <p:tgtEl>
                                          <p:spTgt spid="4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5"/>
          <p:cNvSpPr txBox="1"/>
          <p:nvPr/>
        </p:nvSpPr>
        <p:spPr>
          <a:xfrm>
            <a:off x="340012" y="1549501"/>
            <a:ext cx="43596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Gantt</a:t>
            </a:r>
            <a:endParaRPr/>
          </a:p>
        </p:txBody>
      </p:sp>
      <p:cxnSp>
        <p:nvCxnSpPr>
          <p:cNvPr id="450" name="Google Shape;450;p15"/>
          <p:cNvCxnSpPr>
            <a:endCxn id="451" idx="2"/>
          </p:cNvCxnSpPr>
          <p:nvPr/>
        </p:nvCxnSpPr>
        <p:spPr>
          <a:xfrm>
            <a:off x="470134" y="2011166"/>
            <a:ext cx="2308800" cy="0"/>
          </a:xfrm>
          <a:prstGeom prst="straightConnector1">
            <a:avLst/>
          </a:prstGeom>
          <a:noFill/>
          <a:ln cap="flat" cmpd="sng" w="9525">
            <a:solidFill>
              <a:schemeClr val="accent5"/>
            </a:solidFill>
            <a:prstDash val="solid"/>
            <a:miter lim="800000"/>
            <a:headEnd len="sm" w="sm" type="none"/>
            <a:tailEnd len="sm" w="sm" type="none"/>
          </a:ln>
        </p:spPr>
      </p:cxnSp>
      <p:sp>
        <p:nvSpPr>
          <p:cNvPr id="451" name="Google Shape;451;p15"/>
          <p:cNvSpPr/>
          <p:nvPr/>
        </p:nvSpPr>
        <p:spPr>
          <a:xfrm>
            <a:off x="2778934" y="1921472"/>
            <a:ext cx="177800" cy="179387"/>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452" name="Google Shape;452;p15"/>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453" name="Google Shape;453;p15"/>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454" name="Google Shape;454;p15"/>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5"/>
          <p:cNvSpPr/>
          <p:nvPr/>
        </p:nvSpPr>
        <p:spPr>
          <a:xfrm>
            <a:off x="1098330" y="967497"/>
            <a:ext cx="3756031" cy="476946"/>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dk1"/>
              </a:buClr>
              <a:buFont typeface="Arial"/>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456" name="Google Shape;456;p15"/>
          <p:cNvSpPr/>
          <p:nvPr/>
        </p:nvSpPr>
        <p:spPr>
          <a:xfrm>
            <a:off x="3501467" y="967497"/>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457" name="Google Shape;457;p15"/>
          <p:cNvSpPr/>
          <p:nvPr/>
        </p:nvSpPr>
        <p:spPr>
          <a:xfrm>
            <a:off x="6427561" y="963088"/>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grpSp>
        <p:nvGrpSpPr>
          <p:cNvPr id="458" name="Google Shape;458;p15"/>
          <p:cNvGrpSpPr/>
          <p:nvPr/>
        </p:nvGrpSpPr>
        <p:grpSpPr>
          <a:xfrm>
            <a:off x="470263" y="920721"/>
            <a:ext cx="10882372" cy="463420"/>
            <a:chOff x="444499" y="1136780"/>
            <a:chExt cx="8164731" cy="463420"/>
          </a:xfrm>
        </p:grpSpPr>
        <p:cxnSp>
          <p:nvCxnSpPr>
            <p:cNvPr id="459" name="Google Shape;459;p15"/>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460" name="Google Shape;460;p15"/>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461" name="Google Shape;46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462" name="Google Shape;462;p15"/>
          <p:cNvSpPr/>
          <p:nvPr/>
        </p:nvSpPr>
        <p:spPr>
          <a:xfrm>
            <a:off x="8983186" y="964002"/>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Conduite du projet</a:t>
            </a:r>
            <a:endParaRPr b="1" sz="2000">
              <a:solidFill>
                <a:srgbClr val="C00000"/>
              </a:solidFill>
              <a:latin typeface="Garamond"/>
              <a:ea typeface="Garamond"/>
              <a:cs typeface="Garamond"/>
              <a:sym typeface="Garamond"/>
            </a:endParaRPr>
          </a:p>
        </p:txBody>
      </p:sp>
      <p:sp>
        <p:nvSpPr>
          <p:cNvPr descr="&lt;LOGICA_QUOTE_LEFT&gt;" id="463" name="Google Shape;463;p15"/>
          <p:cNvSpPr/>
          <p:nvPr/>
        </p:nvSpPr>
        <p:spPr>
          <a:xfrm>
            <a:off x="8714126" y="1077566"/>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464" name="Google Shape;464;p15"/>
          <p:cNvSpPr/>
          <p:nvPr/>
        </p:nvSpPr>
        <p:spPr>
          <a:xfrm>
            <a:off x="11058082" y="104059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15"/>
          <p:cNvSpPr txBox="1"/>
          <p:nvPr/>
        </p:nvSpPr>
        <p:spPr>
          <a:xfrm>
            <a:off x="2829038"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466" name="Google Shape;466;p15"/>
          <p:cNvSpPr txBox="1"/>
          <p:nvPr/>
        </p:nvSpPr>
        <p:spPr>
          <a:xfrm>
            <a:off x="4524511" y="374765"/>
            <a:ext cx="2477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467" name="Google Shape;467;p15"/>
          <p:cNvSpPr txBox="1"/>
          <p:nvPr/>
        </p:nvSpPr>
        <p:spPr>
          <a:xfrm>
            <a:off x="6505468"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468" name="Google Shape;468;p15"/>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pic>
        <p:nvPicPr>
          <p:cNvPr id="469" name="Google Shape;469;p15"/>
          <p:cNvPicPr preferRelativeResize="0"/>
          <p:nvPr/>
        </p:nvPicPr>
        <p:blipFill rotWithShape="1">
          <a:blip r:embed="rId3">
            <a:alphaModFix/>
          </a:blip>
          <a:srcRect b="0" l="0" r="0" t="0"/>
          <a:stretch/>
        </p:blipFill>
        <p:spPr>
          <a:xfrm>
            <a:off x="152400" y="2253250"/>
            <a:ext cx="11887201" cy="2588724"/>
          </a:xfrm>
          <a:prstGeom prst="rect">
            <a:avLst/>
          </a:prstGeom>
          <a:noFill/>
          <a:ln>
            <a:noFill/>
          </a:ln>
        </p:spPr>
      </p:pic>
      <p:pic>
        <p:nvPicPr>
          <p:cNvPr id="470" name="Google Shape;470;p15"/>
          <p:cNvPicPr preferRelativeResize="0"/>
          <p:nvPr/>
        </p:nvPicPr>
        <p:blipFill rotWithShape="1">
          <a:blip r:embed="rId3">
            <a:alphaModFix/>
          </a:blip>
          <a:srcRect b="41461" l="0" r="42126" t="15327"/>
          <a:stretch/>
        </p:blipFill>
        <p:spPr>
          <a:xfrm>
            <a:off x="175813" y="2253249"/>
            <a:ext cx="11840374" cy="1925211"/>
          </a:xfrm>
          <a:prstGeom prst="rect">
            <a:avLst/>
          </a:prstGeom>
          <a:noFill/>
          <a:ln cap="flat" cmpd="sng" w="38100">
            <a:solidFill>
              <a:srgbClr val="FF0000"/>
            </a:solidFill>
            <a:prstDash val="solid"/>
            <a:round/>
            <a:headEnd len="sm" w="sm" type="none"/>
            <a:tailEnd len="sm" w="sm" type="none"/>
          </a:ln>
        </p:spPr>
      </p:pic>
      <p:pic>
        <p:nvPicPr>
          <p:cNvPr id="471" name="Google Shape;471;p15"/>
          <p:cNvPicPr preferRelativeResize="0"/>
          <p:nvPr/>
        </p:nvPicPr>
        <p:blipFill rotWithShape="1">
          <a:blip r:embed="rId3">
            <a:alphaModFix/>
          </a:blip>
          <a:srcRect b="0" l="0" r="0" t="57859"/>
          <a:stretch/>
        </p:blipFill>
        <p:spPr>
          <a:xfrm>
            <a:off x="152400" y="4642375"/>
            <a:ext cx="11887201" cy="1090900"/>
          </a:xfrm>
          <a:prstGeom prst="rect">
            <a:avLst/>
          </a:prstGeom>
          <a:noFill/>
          <a:ln cap="flat" cmpd="sng" w="38100">
            <a:solidFill>
              <a:srgbClr val="FF0000"/>
            </a:solidFill>
            <a:prstDash val="solid"/>
            <a:round/>
            <a:headEnd len="sm" w="sm" type="none"/>
            <a:tailEnd len="sm" w="sm" type="none"/>
          </a:ln>
        </p:spPr>
      </p:pic>
      <p:pic>
        <p:nvPicPr>
          <p:cNvPr id="472" name="Google Shape;472;p15"/>
          <p:cNvPicPr preferRelativeResize="0"/>
          <p:nvPr/>
        </p:nvPicPr>
        <p:blipFill rotWithShape="1">
          <a:blip r:embed="rId3">
            <a:alphaModFix/>
          </a:blip>
          <a:srcRect b="0" l="0" r="80801" t="57859"/>
          <a:stretch/>
        </p:blipFill>
        <p:spPr>
          <a:xfrm>
            <a:off x="175813" y="4178450"/>
            <a:ext cx="5116175" cy="2445550"/>
          </a:xfrm>
          <a:prstGeom prst="rect">
            <a:avLst/>
          </a:prstGeom>
          <a:noFill/>
          <a:ln cap="flat" cmpd="sng" w="38100">
            <a:solidFill>
              <a:srgbClr val="FF0000"/>
            </a:solidFill>
            <a:prstDash val="solid"/>
            <a:round/>
            <a:headEnd len="sm" w="sm" type="none"/>
            <a:tailEnd len="sm" w="sm" type="none"/>
          </a:ln>
        </p:spPr>
      </p:pic>
      <p:pic>
        <p:nvPicPr>
          <p:cNvPr id="473" name="Google Shape;473;p15"/>
          <p:cNvPicPr preferRelativeResize="0"/>
          <p:nvPr/>
        </p:nvPicPr>
        <p:blipFill rotWithShape="1">
          <a:blip r:embed="rId3">
            <a:alphaModFix/>
          </a:blip>
          <a:srcRect b="41461" l="0" r="80601" t="15327"/>
          <a:stretch/>
        </p:blipFill>
        <p:spPr>
          <a:xfrm>
            <a:off x="213250" y="1682500"/>
            <a:ext cx="5041321" cy="2445550"/>
          </a:xfrm>
          <a:prstGeom prst="rect">
            <a:avLst/>
          </a:prstGeom>
          <a:noFill/>
          <a:ln cap="flat" cmpd="sng" w="38100">
            <a:solidFill>
              <a:srgbClr val="FF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pSp>
        <p:nvGrpSpPr>
          <p:cNvPr id="479" name="Google Shape;479;p13"/>
          <p:cNvGrpSpPr/>
          <p:nvPr/>
        </p:nvGrpSpPr>
        <p:grpSpPr>
          <a:xfrm>
            <a:off x="594659" y="909881"/>
            <a:ext cx="10882372" cy="463420"/>
            <a:chOff x="444499" y="1136780"/>
            <a:chExt cx="8164731" cy="463420"/>
          </a:xfrm>
        </p:grpSpPr>
        <p:cxnSp>
          <p:nvCxnSpPr>
            <p:cNvPr id="480" name="Google Shape;480;p13"/>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481" name="Google Shape;481;p13"/>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482" name="Google Shape;482;p13"/>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483" name="Google Shape;483;p13"/>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484" name="Google Shape;484;p13"/>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13"/>
          <p:cNvSpPr/>
          <p:nvPr/>
        </p:nvSpPr>
        <p:spPr>
          <a:xfrm>
            <a:off x="8969129" y="964002"/>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Conduite du projet</a:t>
            </a:r>
            <a:endParaRPr b="1" sz="2000">
              <a:solidFill>
                <a:srgbClr val="C00000"/>
              </a:solidFill>
              <a:latin typeface="Garamond"/>
              <a:ea typeface="Garamond"/>
              <a:cs typeface="Garamond"/>
              <a:sym typeface="Garamond"/>
            </a:endParaRPr>
          </a:p>
        </p:txBody>
      </p:sp>
      <p:sp>
        <p:nvSpPr>
          <p:cNvPr id="486" name="Google Shape;486;p13"/>
          <p:cNvSpPr/>
          <p:nvPr/>
        </p:nvSpPr>
        <p:spPr>
          <a:xfrm>
            <a:off x="1098330" y="967497"/>
            <a:ext cx="3756031" cy="476946"/>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dk1"/>
              </a:buClr>
              <a:buFont typeface="Arial"/>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487" name="Google Shape;487;p13"/>
          <p:cNvSpPr/>
          <p:nvPr/>
        </p:nvSpPr>
        <p:spPr>
          <a:xfrm>
            <a:off x="3313602" y="963088"/>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488" name="Google Shape;488;p13"/>
          <p:cNvSpPr/>
          <p:nvPr/>
        </p:nvSpPr>
        <p:spPr>
          <a:xfrm>
            <a:off x="6263172" y="963088"/>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sp>
        <p:nvSpPr>
          <p:cNvPr id="489" name="Google Shape;489;p13"/>
          <p:cNvSpPr txBox="1"/>
          <p:nvPr/>
        </p:nvSpPr>
        <p:spPr>
          <a:xfrm>
            <a:off x="340012" y="1900021"/>
            <a:ext cx="43596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Cascade</a:t>
            </a:r>
            <a:endParaRPr/>
          </a:p>
        </p:txBody>
      </p:sp>
      <p:cxnSp>
        <p:nvCxnSpPr>
          <p:cNvPr id="490" name="Google Shape;490;p13"/>
          <p:cNvCxnSpPr/>
          <p:nvPr/>
        </p:nvCxnSpPr>
        <p:spPr>
          <a:xfrm flipH="1" rot="10800000">
            <a:off x="470263" y="2361686"/>
            <a:ext cx="992777" cy="1"/>
          </a:xfrm>
          <a:prstGeom prst="straightConnector1">
            <a:avLst/>
          </a:prstGeom>
          <a:noFill/>
          <a:ln cap="flat" cmpd="sng" w="9525">
            <a:solidFill>
              <a:schemeClr val="accent5"/>
            </a:solidFill>
            <a:prstDash val="solid"/>
            <a:miter lim="800000"/>
            <a:headEnd len="sm" w="sm" type="none"/>
            <a:tailEnd len="sm" w="sm" type="none"/>
          </a:ln>
        </p:spPr>
      </p:cxnSp>
      <p:sp>
        <p:nvSpPr>
          <p:cNvPr id="491" name="Google Shape;491;p13"/>
          <p:cNvSpPr/>
          <p:nvPr/>
        </p:nvSpPr>
        <p:spPr>
          <a:xfrm>
            <a:off x="1459513" y="2282365"/>
            <a:ext cx="177800" cy="179387"/>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descr="&lt;LOGICA_QUOTE_LEFT&gt;" id="492" name="Google Shape;492;p13"/>
          <p:cNvSpPr/>
          <p:nvPr/>
        </p:nvSpPr>
        <p:spPr>
          <a:xfrm>
            <a:off x="8700069" y="1077566"/>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493" name="Google Shape;493;p13"/>
          <p:cNvSpPr/>
          <p:nvPr/>
        </p:nvSpPr>
        <p:spPr>
          <a:xfrm>
            <a:off x="11058082" y="104059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495" name="Google Shape;495;p13"/>
          <p:cNvSpPr txBox="1"/>
          <p:nvPr/>
        </p:nvSpPr>
        <p:spPr>
          <a:xfrm>
            <a:off x="2829038"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496" name="Google Shape;496;p13"/>
          <p:cNvSpPr txBox="1"/>
          <p:nvPr/>
        </p:nvSpPr>
        <p:spPr>
          <a:xfrm>
            <a:off x="4524511" y="374765"/>
            <a:ext cx="2477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497" name="Google Shape;497;p13"/>
          <p:cNvSpPr txBox="1"/>
          <p:nvPr/>
        </p:nvSpPr>
        <p:spPr>
          <a:xfrm>
            <a:off x="6505468"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498" name="Google Shape;498;p13"/>
          <p:cNvPicPr preferRelativeResize="0"/>
          <p:nvPr/>
        </p:nvPicPr>
        <p:blipFill>
          <a:blip r:embed="rId3">
            <a:alphaModFix/>
          </a:blip>
          <a:stretch>
            <a:fillRect/>
          </a:stretch>
        </p:blipFill>
        <p:spPr>
          <a:xfrm>
            <a:off x="4296925" y="2127350"/>
            <a:ext cx="7052025" cy="4229000"/>
          </a:xfrm>
          <a:prstGeom prst="rect">
            <a:avLst/>
          </a:prstGeom>
          <a:noFill/>
          <a:ln>
            <a:noFill/>
          </a:ln>
        </p:spPr>
      </p:pic>
      <p:sp>
        <p:nvSpPr>
          <p:cNvPr id="499" name="Google Shape;499;p13"/>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 name="Shape 504"/>
        <p:cNvGrpSpPr/>
        <p:nvPr/>
      </p:nvGrpSpPr>
      <p:grpSpPr>
        <a:xfrm>
          <a:off x="0" y="0"/>
          <a:ext cx="0" cy="0"/>
          <a:chOff x="0" y="0"/>
          <a:chExt cx="0" cy="0"/>
        </a:xfrm>
      </p:grpSpPr>
      <p:grpSp>
        <p:nvGrpSpPr>
          <p:cNvPr id="505" name="Google Shape;505;g137ae03962b_0_644"/>
          <p:cNvGrpSpPr/>
          <p:nvPr/>
        </p:nvGrpSpPr>
        <p:grpSpPr>
          <a:xfrm>
            <a:off x="594681" y="909881"/>
            <a:ext cx="10882719" cy="463500"/>
            <a:chOff x="444499" y="1136780"/>
            <a:chExt cx="8164693" cy="463500"/>
          </a:xfrm>
        </p:grpSpPr>
        <p:cxnSp>
          <p:nvCxnSpPr>
            <p:cNvPr id="506" name="Google Shape;506;g137ae03962b_0_644"/>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507" name="Google Shape;507;g137ae03962b_0_644"/>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508" name="Google Shape;508;g137ae03962b_0_644"/>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509" name="Google Shape;509;g137ae03962b_0_644"/>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510" name="Google Shape;510;g137ae03962b_0_644"/>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g137ae03962b_0_644"/>
          <p:cNvSpPr/>
          <p:nvPr/>
        </p:nvSpPr>
        <p:spPr>
          <a:xfrm>
            <a:off x="8969129" y="964002"/>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Conduite du projet</a:t>
            </a:r>
            <a:endParaRPr b="1" sz="2000">
              <a:solidFill>
                <a:srgbClr val="C00000"/>
              </a:solidFill>
              <a:latin typeface="Garamond"/>
              <a:ea typeface="Garamond"/>
              <a:cs typeface="Garamond"/>
              <a:sym typeface="Garamond"/>
            </a:endParaRPr>
          </a:p>
        </p:txBody>
      </p:sp>
      <p:sp>
        <p:nvSpPr>
          <p:cNvPr id="512" name="Google Shape;512;g137ae03962b_0_644"/>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513" name="Google Shape;513;g137ae03962b_0_644"/>
          <p:cNvSpPr/>
          <p:nvPr/>
        </p:nvSpPr>
        <p:spPr>
          <a:xfrm>
            <a:off x="331360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514" name="Google Shape;514;g137ae03962b_0_644"/>
          <p:cNvSpPr/>
          <p:nvPr/>
        </p:nvSpPr>
        <p:spPr>
          <a:xfrm>
            <a:off x="626317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sp>
        <p:nvSpPr>
          <p:cNvPr id="515" name="Google Shape;515;g137ae03962b_0_644"/>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Préparation</a:t>
            </a:r>
            <a:endParaRPr/>
          </a:p>
        </p:txBody>
      </p:sp>
      <p:cxnSp>
        <p:nvCxnSpPr>
          <p:cNvPr id="516" name="Google Shape;516;g137ae03962b_0_644"/>
          <p:cNvCxnSpPr/>
          <p:nvPr/>
        </p:nvCxnSpPr>
        <p:spPr>
          <a:xfrm>
            <a:off x="470263" y="2361687"/>
            <a:ext cx="992700" cy="0"/>
          </a:xfrm>
          <a:prstGeom prst="straightConnector1">
            <a:avLst/>
          </a:prstGeom>
          <a:noFill/>
          <a:ln cap="flat" cmpd="sng" w="9525">
            <a:solidFill>
              <a:schemeClr val="accent5"/>
            </a:solidFill>
            <a:prstDash val="solid"/>
            <a:miter lim="800000"/>
            <a:headEnd len="sm" w="sm" type="none"/>
            <a:tailEnd len="sm" w="sm" type="none"/>
          </a:ln>
        </p:spPr>
      </p:cxnSp>
      <p:sp>
        <p:nvSpPr>
          <p:cNvPr id="517" name="Google Shape;517;g137ae03962b_0_644"/>
          <p:cNvSpPr/>
          <p:nvPr/>
        </p:nvSpPr>
        <p:spPr>
          <a:xfrm>
            <a:off x="1459513" y="2282365"/>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descr="&lt;LOGICA_QUOTE_LEFT&gt;" id="518" name="Google Shape;518;g137ae03962b_0_644"/>
          <p:cNvSpPr/>
          <p:nvPr/>
        </p:nvSpPr>
        <p:spPr>
          <a:xfrm>
            <a:off x="8700069" y="1077566"/>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519" name="Google Shape;519;g137ae03962b_0_644"/>
          <p:cNvSpPr/>
          <p:nvPr/>
        </p:nvSpPr>
        <p:spPr>
          <a:xfrm>
            <a:off x="11058082" y="104059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g137ae03962b_0_64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521" name="Google Shape;521;g137ae03962b_0_644"/>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522" name="Google Shape;522;g137ae03962b_0_644"/>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523" name="Google Shape;523;g137ae03962b_0_644"/>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524" name="Google Shape;524;g137ae03962b_0_644"/>
          <p:cNvPicPr preferRelativeResize="0"/>
          <p:nvPr/>
        </p:nvPicPr>
        <p:blipFill>
          <a:blip r:embed="rId3">
            <a:alphaModFix/>
          </a:blip>
          <a:stretch>
            <a:fillRect/>
          </a:stretch>
        </p:blipFill>
        <p:spPr>
          <a:xfrm>
            <a:off x="4296925" y="2127350"/>
            <a:ext cx="7052025" cy="4229000"/>
          </a:xfrm>
          <a:prstGeom prst="rect">
            <a:avLst/>
          </a:prstGeom>
          <a:noFill/>
          <a:ln>
            <a:noFill/>
          </a:ln>
        </p:spPr>
      </p:pic>
      <p:cxnSp>
        <p:nvCxnSpPr>
          <p:cNvPr id="525" name="Google Shape;525;g137ae03962b_0_644"/>
          <p:cNvCxnSpPr/>
          <p:nvPr/>
        </p:nvCxnSpPr>
        <p:spPr>
          <a:xfrm flipH="1">
            <a:off x="350400" y="2405725"/>
            <a:ext cx="4056900" cy="3402300"/>
          </a:xfrm>
          <a:prstGeom prst="bentConnector3">
            <a:avLst>
              <a:gd fmla="val 4199" name="adj1"/>
            </a:avLst>
          </a:prstGeom>
          <a:noFill/>
          <a:ln cap="flat" cmpd="sng" w="9525">
            <a:solidFill>
              <a:schemeClr val="dk2"/>
            </a:solidFill>
            <a:prstDash val="solid"/>
            <a:round/>
            <a:headEnd len="med" w="med" type="none"/>
            <a:tailEnd len="med" w="med" type="none"/>
          </a:ln>
        </p:spPr>
      </p:cxnSp>
      <p:sp>
        <p:nvSpPr>
          <p:cNvPr id="526" name="Google Shape;526;g137ae03962b_0_644"/>
          <p:cNvSpPr txBox="1"/>
          <p:nvPr/>
        </p:nvSpPr>
        <p:spPr>
          <a:xfrm>
            <a:off x="350400" y="2923674"/>
            <a:ext cx="3828000" cy="287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FR" sz="1200">
                <a:solidFill>
                  <a:schemeClr val="dk1"/>
                </a:solidFill>
                <a:highlight>
                  <a:srgbClr val="FFFFFF"/>
                </a:highlight>
              </a:rPr>
              <a:t>Les objectifs de cette phase sont de planifier et de préparer les phases suivantes du projet. </a:t>
            </a:r>
            <a:endParaRPr sz="1200">
              <a:solidFill>
                <a:schemeClr val="dk1"/>
              </a:solidFill>
              <a:highlight>
                <a:srgbClr val="FFFFFF"/>
              </a:highlight>
            </a:endParaRPr>
          </a:p>
          <a:p>
            <a:pPr indent="0" lvl="0" marL="0" rtl="0" algn="l">
              <a:lnSpc>
                <a:spcPct val="150000"/>
              </a:lnSpc>
              <a:spcBef>
                <a:spcPts val="0"/>
              </a:spcBef>
              <a:spcAft>
                <a:spcPts val="0"/>
              </a:spcAft>
              <a:buNone/>
            </a:pPr>
            <a:r>
              <a:rPr lang="fr-FR" sz="1200">
                <a:solidFill>
                  <a:schemeClr val="dk1"/>
                </a:solidFill>
                <a:highlight>
                  <a:srgbClr val="FFFFFF"/>
                </a:highlight>
              </a:rPr>
              <a:t>Cela comprend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Elaboration d’une charte de projet</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Processus de gestion de projet et de qualité.</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Plan directeur.</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Plan de travail et d’un registre des produits livrables.</a:t>
            </a:r>
            <a:endParaRPr sz="1200">
              <a:solidFill>
                <a:schemeClr val="dk1"/>
              </a:solidFill>
              <a:highlight>
                <a:srgbClr val="FFFFFF"/>
              </a:highlight>
            </a:endParaRPr>
          </a:p>
          <a:p>
            <a:pPr indent="0" lvl="0" marL="0" rtl="0" algn="l">
              <a:lnSpc>
                <a:spcPct val="150000"/>
              </a:lnSpc>
              <a:spcBef>
                <a:spcPts val="0"/>
              </a:spcBef>
              <a:spcAft>
                <a:spcPts val="0"/>
              </a:spcAft>
              <a:buNone/>
            </a:pPr>
            <a:r>
              <a:rPr lang="fr-FR" sz="1200">
                <a:solidFill>
                  <a:schemeClr val="dk1"/>
                </a:solidFill>
                <a:highlight>
                  <a:srgbClr val="FFFFFF"/>
                </a:highlight>
              </a:rPr>
              <a:t>Pour les </a:t>
            </a:r>
            <a:r>
              <a:rPr lang="fr-FR" sz="1200">
                <a:solidFill>
                  <a:schemeClr val="dk1"/>
                </a:solidFill>
                <a:highlight>
                  <a:srgbClr val="FFFFFF"/>
                </a:highlight>
              </a:rPr>
              <a:t>équipes</a:t>
            </a:r>
            <a:r>
              <a:rPr lang="fr-FR" sz="1200">
                <a:solidFill>
                  <a:schemeClr val="dk1"/>
                </a:solidFill>
                <a:highlight>
                  <a:srgbClr val="FFFFFF"/>
                </a:highlight>
              </a:rPr>
              <a:t> de test il s’agit de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b="1" lang="fr-FR" sz="1250">
                <a:solidFill>
                  <a:schemeClr val="dk1"/>
                </a:solidFill>
                <a:highlight>
                  <a:srgbClr val="FFFFFF"/>
                </a:highlight>
              </a:rPr>
              <a:t>Définir la Stratégie de test</a:t>
            </a:r>
            <a:endParaRPr b="1" sz="1200">
              <a:solidFill>
                <a:schemeClr val="dk1"/>
              </a:solidFill>
              <a:highlight>
                <a:srgbClr val="FFFFFF"/>
              </a:highlight>
            </a:endParaRPr>
          </a:p>
        </p:txBody>
      </p:sp>
      <p:sp>
        <p:nvSpPr>
          <p:cNvPr id="527" name="Google Shape;527;g137ae03962b_0_644"/>
          <p:cNvSpPr/>
          <p:nvPr/>
        </p:nvSpPr>
        <p:spPr>
          <a:xfrm>
            <a:off x="4111275" y="2131025"/>
            <a:ext cx="2151900" cy="53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137ae03962b_0_644"/>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grpSp>
        <p:nvGrpSpPr>
          <p:cNvPr id="534" name="Google Shape;534;g137ae03962b_0_308"/>
          <p:cNvGrpSpPr/>
          <p:nvPr/>
        </p:nvGrpSpPr>
        <p:grpSpPr>
          <a:xfrm>
            <a:off x="594681" y="909881"/>
            <a:ext cx="10882719" cy="463500"/>
            <a:chOff x="444499" y="1136780"/>
            <a:chExt cx="8164693" cy="463500"/>
          </a:xfrm>
        </p:grpSpPr>
        <p:cxnSp>
          <p:nvCxnSpPr>
            <p:cNvPr id="535" name="Google Shape;535;g137ae03962b_0_308"/>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536" name="Google Shape;536;g137ae03962b_0_308"/>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537" name="Google Shape;537;g137ae03962b_0_308"/>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538" name="Google Shape;538;g137ae03962b_0_308"/>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539" name="Google Shape;539;g137ae03962b_0_308"/>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g137ae03962b_0_308"/>
          <p:cNvSpPr/>
          <p:nvPr/>
        </p:nvSpPr>
        <p:spPr>
          <a:xfrm>
            <a:off x="8969129" y="964002"/>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Conduite du projet</a:t>
            </a:r>
            <a:endParaRPr b="1" sz="2000">
              <a:solidFill>
                <a:srgbClr val="C00000"/>
              </a:solidFill>
              <a:latin typeface="Garamond"/>
              <a:ea typeface="Garamond"/>
              <a:cs typeface="Garamond"/>
              <a:sym typeface="Garamond"/>
            </a:endParaRPr>
          </a:p>
        </p:txBody>
      </p:sp>
      <p:sp>
        <p:nvSpPr>
          <p:cNvPr id="541" name="Google Shape;541;g137ae03962b_0_308"/>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542" name="Google Shape;542;g137ae03962b_0_308"/>
          <p:cNvSpPr/>
          <p:nvPr/>
        </p:nvSpPr>
        <p:spPr>
          <a:xfrm>
            <a:off x="331360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543" name="Google Shape;543;g137ae03962b_0_308"/>
          <p:cNvSpPr/>
          <p:nvPr/>
        </p:nvSpPr>
        <p:spPr>
          <a:xfrm>
            <a:off x="626317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sp>
        <p:nvSpPr>
          <p:cNvPr id="544" name="Google Shape;544;g137ae03962b_0_308"/>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b="1" lang="fr-FR" sz="2400">
                <a:solidFill>
                  <a:srgbClr val="3F3F3F"/>
                </a:solidFill>
                <a:latin typeface="Garamond"/>
                <a:ea typeface="Garamond"/>
                <a:cs typeface="Garamond"/>
                <a:sym typeface="Garamond"/>
              </a:rPr>
              <a:t>Phase d' exploration</a:t>
            </a:r>
            <a:endParaRPr b="1" sz="2400">
              <a:solidFill>
                <a:srgbClr val="3F3F3F"/>
              </a:solidFill>
              <a:latin typeface="Garamond"/>
              <a:ea typeface="Garamond"/>
              <a:cs typeface="Garamond"/>
              <a:sym typeface="Garamond"/>
            </a:endParaRPr>
          </a:p>
        </p:txBody>
      </p:sp>
      <p:cxnSp>
        <p:nvCxnSpPr>
          <p:cNvPr id="545" name="Google Shape;545;g137ae03962b_0_308"/>
          <p:cNvCxnSpPr>
            <a:endCxn id="546" idx="6"/>
          </p:cNvCxnSpPr>
          <p:nvPr/>
        </p:nvCxnSpPr>
        <p:spPr>
          <a:xfrm>
            <a:off x="470113" y="2361565"/>
            <a:ext cx="2919900" cy="10500"/>
          </a:xfrm>
          <a:prstGeom prst="straightConnector1">
            <a:avLst/>
          </a:prstGeom>
          <a:noFill/>
          <a:ln cap="flat" cmpd="sng" w="9525">
            <a:solidFill>
              <a:schemeClr val="accent5"/>
            </a:solidFill>
            <a:prstDash val="solid"/>
            <a:miter lim="800000"/>
            <a:headEnd len="sm" w="sm" type="none"/>
            <a:tailEnd len="sm" w="sm" type="none"/>
          </a:ln>
        </p:spPr>
      </p:cxnSp>
      <p:sp>
        <p:nvSpPr>
          <p:cNvPr id="546" name="Google Shape;546;g137ae03962b_0_308"/>
          <p:cNvSpPr/>
          <p:nvPr/>
        </p:nvSpPr>
        <p:spPr>
          <a:xfrm>
            <a:off x="3212113" y="2282365"/>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descr="&lt;LOGICA_QUOTE_LEFT&gt;" id="547" name="Google Shape;547;g137ae03962b_0_308"/>
          <p:cNvSpPr/>
          <p:nvPr/>
        </p:nvSpPr>
        <p:spPr>
          <a:xfrm>
            <a:off x="8700069" y="1077566"/>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548" name="Google Shape;548;g137ae03962b_0_308"/>
          <p:cNvSpPr/>
          <p:nvPr/>
        </p:nvSpPr>
        <p:spPr>
          <a:xfrm>
            <a:off x="11058082" y="104059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g137ae03962b_0_30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550" name="Google Shape;550;g137ae03962b_0_308"/>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551" name="Google Shape;551;g137ae03962b_0_308"/>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552" name="Google Shape;552;g137ae03962b_0_308"/>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553" name="Google Shape;553;g137ae03962b_0_308"/>
          <p:cNvPicPr preferRelativeResize="0"/>
          <p:nvPr/>
        </p:nvPicPr>
        <p:blipFill>
          <a:blip r:embed="rId3">
            <a:alphaModFix/>
          </a:blip>
          <a:stretch>
            <a:fillRect/>
          </a:stretch>
        </p:blipFill>
        <p:spPr>
          <a:xfrm>
            <a:off x="4296925" y="2127350"/>
            <a:ext cx="7052025" cy="4229000"/>
          </a:xfrm>
          <a:prstGeom prst="rect">
            <a:avLst/>
          </a:prstGeom>
          <a:noFill/>
          <a:ln>
            <a:noFill/>
          </a:ln>
        </p:spPr>
      </p:pic>
      <p:cxnSp>
        <p:nvCxnSpPr>
          <p:cNvPr id="554" name="Google Shape;554;g137ae03962b_0_308"/>
          <p:cNvCxnSpPr/>
          <p:nvPr/>
        </p:nvCxnSpPr>
        <p:spPr>
          <a:xfrm flipH="1">
            <a:off x="271150" y="3121525"/>
            <a:ext cx="5263800" cy="2494500"/>
          </a:xfrm>
          <a:prstGeom prst="bentConnector3">
            <a:avLst>
              <a:gd fmla="val 15429" name="adj1"/>
            </a:avLst>
          </a:prstGeom>
          <a:noFill/>
          <a:ln cap="flat" cmpd="sng" w="9525">
            <a:solidFill>
              <a:schemeClr val="dk2"/>
            </a:solidFill>
            <a:prstDash val="solid"/>
            <a:round/>
            <a:headEnd len="med" w="med" type="none"/>
            <a:tailEnd len="med" w="med" type="none"/>
          </a:ln>
        </p:spPr>
      </p:cxnSp>
      <p:sp>
        <p:nvSpPr>
          <p:cNvPr id="555" name="Google Shape;555;g137ae03962b_0_308"/>
          <p:cNvSpPr txBox="1"/>
          <p:nvPr/>
        </p:nvSpPr>
        <p:spPr>
          <a:xfrm>
            <a:off x="359000" y="2735125"/>
            <a:ext cx="4500900" cy="2862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Organiser des ateliers pour concevoir les processus et les rôles de l’entreprise.</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Effectuer une analyse des écarts d’adaptation</a:t>
            </a:r>
            <a:r>
              <a:rPr lang="fr-FR" sz="1200">
                <a:solidFill>
                  <a:schemeClr val="dk1"/>
                </a:solidFill>
              </a:rPr>
              <a:t> </a:t>
            </a:r>
            <a:r>
              <a:rPr lang="fr-FR" sz="1200">
                <a:solidFill>
                  <a:schemeClr val="dk1"/>
                </a:solidFill>
                <a:highlight>
                  <a:srgbClr val="FFFFFF"/>
                </a:highlight>
              </a:rPr>
              <a:t>pour déterminer les options de résolution des écarts.</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Développer et de lancer un plan de</a:t>
            </a:r>
            <a:r>
              <a:rPr lang="fr-FR" sz="1200">
                <a:solidFill>
                  <a:schemeClr val="dk1"/>
                </a:solidFill>
              </a:rPr>
              <a:t> </a:t>
            </a:r>
            <a:r>
              <a:rPr lang="fr-FR" sz="1200">
                <a:solidFill>
                  <a:schemeClr val="dk1"/>
                </a:solidFill>
                <a:highlight>
                  <a:srgbClr val="FFFFFF"/>
                </a:highlight>
              </a:rPr>
              <a:t>nettoyage des données.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Documenter la conception de la configuration et les spécifications fonctionnelles.</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Identifier les impacts des changements et de définir le programme de formation</a:t>
            </a:r>
            <a:r>
              <a:rPr lang="fr-FR" sz="1200">
                <a:solidFill>
                  <a:schemeClr val="dk1"/>
                </a:solidFill>
              </a:rPr>
              <a:t> </a:t>
            </a:r>
            <a:r>
              <a:rPr lang="fr-FR" sz="1200">
                <a:solidFill>
                  <a:schemeClr val="dk1"/>
                </a:solidFill>
                <a:highlight>
                  <a:srgbClr val="FFFFFF"/>
                </a:highlight>
              </a:rPr>
              <a:t>des utilisateurs finaux.</a:t>
            </a:r>
            <a:endParaRPr sz="1200">
              <a:solidFill>
                <a:schemeClr val="dk1"/>
              </a:solidFill>
            </a:endParaRPr>
          </a:p>
        </p:txBody>
      </p:sp>
      <p:sp>
        <p:nvSpPr>
          <p:cNvPr id="556" name="Google Shape;556;g137ae03962b_0_308"/>
          <p:cNvSpPr/>
          <p:nvPr/>
        </p:nvSpPr>
        <p:spPr>
          <a:xfrm>
            <a:off x="5269400" y="2826125"/>
            <a:ext cx="1962600" cy="53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137ae03962b_0_308"/>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 name="Shape 562"/>
        <p:cNvGrpSpPr/>
        <p:nvPr/>
      </p:nvGrpSpPr>
      <p:grpSpPr>
        <a:xfrm>
          <a:off x="0" y="0"/>
          <a:ext cx="0" cy="0"/>
          <a:chOff x="0" y="0"/>
          <a:chExt cx="0" cy="0"/>
        </a:xfrm>
      </p:grpSpPr>
      <p:grpSp>
        <p:nvGrpSpPr>
          <p:cNvPr id="563" name="Google Shape;563;g137ae03962b_0_339"/>
          <p:cNvGrpSpPr/>
          <p:nvPr/>
        </p:nvGrpSpPr>
        <p:grpSpPr>
          <a:xfrm>
            <a:off x="594681" y="909881"/>
            <a:ext cx="10882719" cy="463500"/>
            <a:chOff x="444499" y="1136780"/>
            <a:chExt cx="8164693" cy="463500"/>
          </a:xfrm>
        </p:grpSpPr>
        <p:cxnSp>
          <p:nvCxnSpPr>
            <p:cNvPr id="564" name="Google Shape;564;g137ae03962b_0_339"/>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565" name="Google Shape;565;g137ae03962b_0_339"/>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566" name="Google Shape;566;g137ae03962b_0_339"/>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567" name="Google Shape;567;g137ae03962b_0_339"/>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568" name="Google Shape;568;g137ae03962b_0_339"/>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g137ae03962b_0_339"/>
          <p:cNvSpPr/>
          <p:nvPr/>
        </p:nvSpPr>
        <p:spPr>
          <a:xfrm>
            <a:off x="8969129" y="964002"/>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Conduite du projet</a:t>
            </a:r>
            <a:endParaRPr b="1" sz="2000">
              <a:solidFill>
                <a:srgbClr val="C00000"/>
              </a:solidFill>
              <a:latin typeface="Garamond"/>
              <a:ea typeface="Garamond"/>
              <a:cs typeface="Garamond"/>
              <a:sym typeface="Garamond"/>
            </a:endParaRPr>
          </a:p>
        </p:txBody>
      </p:sp>
      <p:sp>
        <p:nvSpPr>
          <p:cNvPr id="570" name="Google Shape;570;g137ae03962b_0_339"/>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571" name="Google Shape;571;g137ae03962b_0_339"/>
          <p:cNvSpPr/>
          <p:nvPr/>
        </p:nvSpPr>
        <p:spPr>
          <a:xfrm>
            <a:off x="331360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572" name="Google Shape;572;g137ae03962b_0_339"/>
          <p:cNvSpPr/>
          <p:nvPr/>
        </p:nvSpPr>
        <p:spPr>
          <a:xfrm>
            <a:off x="626317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sp>
        <p:nvSpPr>
          <p:cNvPr id="573" name="Google Shape;573;g137ae03962b_0_339"/>
          <p:cNvSpPr txBox="1"/>
          <p:nvPr/>
        </p:nvSpPr>
        <p:spPr>
          <a:xfrm>
            <a:off x="339999" y="1900025"/>
            <a:ext cx="4806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Phase de réalisation </a:t>
            </a:r>
            <a:endParaRPr b="1" sz="2400">
              <a:solidFill>
                <a:srgbClr val="3F3F3F"/>
              </a:solidFill>
              <a:latin typeface="Garamond"/>
              <a:ea typeface="Garamond"/>
              <a:cs typeface="Garamond"/>
              <a:sym typeface="Garamond"/>
            </a:endParaRPr>
          </a:p>
        </p:txBody>
      </p:sp>
      <p:cxnSp>
        <p:nvCxnSpPr>
          <p:cNvPr id="574" name="Google Shape;574;g137ae03962b_0_339"/>
          <p:cNvCxnSpPr>
            <a:endCxn id="575" idx="2"/>
          </p:cNvCxnSpPr>
          <p:nvPr/>
        </p:nvCxnSpPr>
        <p:spPr>
          <a:xfrm>
            <a:off x="470413" y="2361565"/>
            <a:ext cx="2817900" cy="10500"/>
          </a:xfrm>
          <a:prstGeom prst="straightConnector1">
            <a:avLst/>
          </a:prstGeom>
          <a:noFill/>
          <a:ln cap="flat" cmpd="sng" w="9525">
            <a:solidFill>
              <a:schemeClr val="accent5"/>
            </a:solidFill>
            <a:prstDash val="solid"/>
            <a:miter lim="800000"/>
            <a:headEnd len="sm" w="sm" type="none"/>
            <a:tailEnd len="sm" w="sm" type="none"/>
          </a:ln>
        </p:spPr>
      </p:cxnSp>
      <p:sp>
        <p:nvSpPr>
          <p:cNvPr id="575" name="Google Shape;575;g137ae03962b_0_339"/>
          <p:cNvSpPr/>
          <p:nvPr/>
        </p:nvSpPr>
        <p:spPr>
          <a:xfrm>
            <a:off x="3288313" y="2282365"/>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descr="&lt;LOGICA_QUOTE_LEFT&gt;" id="576" name="Google Shape;576;g137ae03962b_0_339"/>
          <p:cNvSpPr/>
          <p:nvPr/>
        </p:nvSpPr>
        <p:spPr>
          <a:xfrm>
            <a:off x="8700069" y="1077566"/>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577" name="Google Shape;577;g137ae03962b_0_339"/>
          <p:cNvSpPr/>
          <p:nvPr/>
        </p:nvSpPr>
        <p:spPr>
          <a:xfrm>
            <a:off x="11058082" y="104059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g137ae03962b_0_3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579" name="Google Shape;579;g137ae03962b_0_339"/>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580" name="Google Shape;580;g137ae03962b_0_339"/>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581" name="Google Shape;581;g137ae03962b_0_339"/>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582" name="Google Shape;582;g137ae03962b_0_339"/>
          <p:cNvPicPr preferRelativeResize="0"/>
          <p:nvPr/>
        </p:nvPicPr>
        <p:blipFill>
          <a:blip r:embed="rId3">
            <a:alphaModFix/>
          </a:blip>
          <a:stretch>
            <a:fillRect/>
          </a:stretch>
        </p:blipFill>
        <p:spPr>
          <a:xfrm>
            <a:off x="4296925" y="2127350"/>
            <a:ext cx="7052025" cy="4229000"/>
          </a:xfrm>
          <a:prstGeom prst="rect">
            <a:avLst/>
          </a:prstGeom>
          <a:noFill/>
          <a:ln>
            <a:noFill/>
          </a:ln>
        </p:spPr>
      </p:pic>
      <p:cxnSp>
        <p:nvCxnSpPr>
          <p:cNvPr id="583" name="Google Shape;583;g137ae03962b_0_339"/>
          <p:cNvCxnSpPr/>
          <p:nvPr/>
        </p:nvCxnSpPr>
        <p:spPr>
          <a:xfrm flipH="1">
            <a:off x="632775" y="3846450"/>
            <a:ext cx="5949300" cy="2244000"/>
          </a:xfrm>
          <a:prstGeom prst="bentConnector3">
            <a:avLst>
              <a:gd fmla="val 14730" name="adj1"/>
            </a:avLst>
          </a:prstGeom>
          <a:noFill/>
          <a:ln cap="flat" cmpd="sng" w="9525">
            <a:solidFill>
              <a:schemeClr val="dk2"/>
            </a:solidFill>
            <a:prstDash val="solid"/>
            <a:round/>
            <a:headEnd len="med" w="med" type="none"/>
            <a:tailEnd len="med" w="med" type="none"/>
          </a:ln>
        </p:spPr>
      </p:cxnSp>
      <p:sp>
        <p:nvSpPr>
          <p:cNvPr id="584" name="Google Shape;584;g137ae03962b_0_339"/>
          <p:cNvSpPr txBox="1"/>
          <p:nvPr/>
        </p:nvSpPr>
        <p:spPr>
          <a:xfrm>
            <a:off x="644425" y="3216238"/>
            <a:ext cx="4663800" cy="2862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La configuration du système et le développement</a:t>
            </a:r>
            <a:r>
              <a:rPr lang="fr-FR" sz="1200">
                <a:solidFill>
                  <a:schemeClr val="dk1"/>
                </a:solidFill>
              </a:rPr>
              <a:t> </a:t>
            </a:r>
            <a:r>
              <a:rPr lang="fr-FR" sz="1200">
                <a:solidFill>
                  <a:schemeClr val="dk1"/>
                </a:solidFill>
                <a:highlight>
                  <a:srgbClr val="FFFFFF"/>
                </a:highlight>
              </a:rPr>
              <a:t>personnalisé.</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Au cours de cette phase, des tests unitaires et de chaîne sont effectués et des</a:t>
            </a:r>
            <a:r>
              <a:rPr lang="fr-FR" sz="1200">
                <a:solidFill>
                  <a:schemeClr val="dk1"/>
                </a:solidFill>
              </a:rPr>
              <a:t> </a:t>
            </a:r>
            <a:r>
              <a:rPr lang="fr-FR" sz="1200">
                <a:solidFill>
                  <a:schemeClr val="dk1"/>
                </a:solidFill>
                <a:highlight>
                  <a:srgbClr val="FFFFFF"/>
                </a:highlight>
              </a:rPr>
              <a:t>analyses et rapports de veille stratégique sont créés.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Les autres spécifications fonctionnelles et techniques sont achevées.</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Le nettoyage des données est effectué et les procédures de processus d’affaires et le matériel de formation des utilisateurs</a:t>
            </a:r>
            <a:r>
              <a:rPr lang="fr-FR" sz="1200">
                <a:solidFill>
                  <a:schemeClr val="dk1"/>
                </a:solidFill>
              </a:rPr>
              <a:t> </a:t>
            </a:r>
            <a:r>
              <a:rPr lang="fr-FR" sz="1200">
                <a:solidFill>
                  <a:schemeClr val="dk1"/>
                </a:solidFill>
                <a:highlight>
                  <a:srgbClr val="FFFFFF"/>
                </a:highlight>
              </a:rPr>
              <a:t>finaux sont développés</a:t>
            </a:r>
            <a:endParaRPr sz="1200">
              <a:solidFill>
                <a:schemeClr val="dk1"/>
              </a:solidFill>
            </a:endParaRPr>
          </a:p>
        </p:txBody>
      </p:sp>
      <p:sp>
        <p:nvSpPr>
          <p:cNvPr id="585" name="Google Shape;585;g137ae03962b_0_339"/>
          <p:cNvSpPr/>
          <p:nvPr/>
        </p:nvSpPr>
        <p:spPr>
          <a:xfrm>
            <a:off x="6263175" y="3577425"/>
            <a:ext cx="2151900" cy="53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137ae03962b_0_339"/>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g137ae03962b_0_370"/>
          <p:cNvGrpSpPr/>
          <p:nvPr/>
        </p:nvGrpSpPr>
        <p:grpSpPr>
          <a:xfrm>
            <a:off x="594681" y="909881"/>
            <a:ext cx="10882719" cy="463500"/>
            <a:chOff x="444499" y="1136780"/>
            <a:chExt cx="8164693" cy="463500"/>
          </a:xfrm>
        </p:grpSpPr>
        <p:cxnSp>
          <p:nvCxnSpPr>
            <p:cNvPr id="593" name="Google Shape;593;g137ae03962b_0_370"/>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594" name="Google Shape;594;g137ae03962b_0_370"/>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595" name="Google Shape;595;g137ae03962b_0_370"/>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596" name="Google Shape;596;g137ae03962b_0_370"/>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597" name="Google Shape;597;g137ae03962b_0_370"/>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g137ae03962b_0_370"/>
          <p:cNvSpPr/>
          <p:nvPr/>
        </p:nvSpPr>
        <p:spPr>
          <a:xfrm>
            <a:off x="8969129" y="964002"/>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Conduite du projet</a:t>
            </a:r>
            <a:endParaRPr b="1" sz="2000">
              <a:solidFill>
                <a:srgbClr val="C00000"/>
              </a:solidFill>
              <a:latin typeface="Garamond"/>
              <a:ea typeface="Garamond"/>
              <a:cs typeface="Garamond"/>
              <a:sym typeface="Garamond"/>
            </a:endParaRPr>
          </a:p>
        </p:txBody>
      </p:sp>
      <p:sp>
        <p:nvSpPr>
          <p:cNvPr id="599" name="Google Shape;599;g137ae03962b_0_370"/>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600" name="Google Shape;600;g137ae03962b_0_370"/>
          <p:cNvSpPr/>
          <p:nvPr/>
        </p:nvSpPr>
        <p:spPr>
          <a:xfrm>
            <a:off x="331360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601" name="Google Shape;601;g137ae03962b_0_370"/>
          <p:cNvSpPr/>
          <p:nvPr/>
        </p:nvSpPr>
        <p:spPr>
          <a:xfrm>
            <a:off x="626317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sp>
        <p:nvSpPr>
          <p:cNvPr id="602" name="Google Shape;602;g137ae03962b_0_370"/>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fr-FR" sz="2400">
                <a:solidFill>
                  <a:srgbClr val="3F3F3F"/>
                </a:solidFill>
                <a:latin typeface="Garamond"/>
                <a:ea typeface="Garamond"/>
                <a:cs typeface="Garamond"/>
                <a:sym typeface="Garamond"/>
              </a:rPr>
              <a:t>Phase de réalisation </a:t>
            </a:r>
            <a:endParaRPr b="1" sz="2400">
              <a:solidFill>
                <a:srgbClr val="3F3F3F"/>
              </a:solidFill>
              <a:latin typeface="Garamond"/>
              <a:ea typeface="Garamond"/>
              <a:cs typeface="Garamond"/>
              <a:sym typeface="Garamond"/>
            </a:endParaRPr>
          </a:p>
        </p:txBody>
      </p:sp>
      <p:sp>
        <p:nvSpPr>
          <p:cNvPr descr="&lt;LOGICA_QUOTE_LEFT&gt;" id="603" name="Google Shape;603;g137ae03962b_0_370"/>
          <p:cNvSpPr/>
          <p:nvPr/>
        </p:nvSpPr>
        <p:spPr>
          <a:xfrm>
            <a:off x="8700069" y="1077566"/>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604" name="Google Shape;604;g137ae03962b_0_370"/>
          <p:cNvSpPr/>
          <p:nvPr/>
        </p:nvSpPr>
        <p:spPr>
          <a:xfrm>
            <a:off x="11058082" y="104059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g137ae03962b_0_3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06" name="Google Shape;606;g137ae03962b_0_370"/>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607" name="Google Shape;607;g137ae03962b_0_370"/>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608" name="Google Shape;608;g137ae03962b_0_370"/>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609" name="Google Shape;609;g137ae03962b_0_370"/>
          <p:cNvPicPr preferRelativeResize="0"/>
          <p:nvPr/>
        </p:nvPicPr>
        <p:blipFill>
          <a:blip r:embed="rId3">
            <a:alphaModFix/>
          </a:blip>
          <a:stretch>
            <a:fillRect/>
          </a:stretch>
        </p:blipFill>
        <p:spPr>
          <a:xfrm>
            <a:off x="4296925" y="2127350"/>
            <a:ext cx="7052025" cy="4229000"/>
          </a:xfrm>
          <a:prstGeom prst="rect">
            <a:avLst/>
          </a:prstGeom>
          <a:noFill/>
          <a:ln>
            <a:noFill/>
          </a:ln>
        </p:spPr>
      </p:pic>
      <p:cxnSp>
        <p:nvCxnSpPr>
          <p:cNvPr id="610" name="Google Shape;610;g137ae03962b_0_370"/>
          <p:cNvCxnSpPr/>
          <p:nvPr/>
        </p:nvCxnSpPr>
        <p:spPr>
          <a:xfrm flipH="1">
            <a:off x="1220275" y="4571375"/>
            <a:ext cx="6408900" cy="1349700"/>
          </a:xfrm>
          <a:prstGeom prst="bentConnector3">
            <a:avLst>
              <a:gd fmla="val 20845" name="adj1"/>
            </a:avLst>
          </a:prstGeom>
          <a:noFill/>
          <a:ln cap="flat" cmpd="sng" w="9525">
            <a:solidFill>
              <a:schemeClr val="dk2"/>
            </a:solidFill>
            <a:prstDash val="solid"/>
            <a:round/>
            <a:headEnd len="med" w="med" type="none"/>
            <a:tailEnd len="med" w="med" type="none"/>
          </a:ln>
        </p:spPr>
      </p:cxnSp>
      <p:sp>
        <p:nvSpPr>
          <p:cNvPr id="611" name="Google Shape;611;g137ae03962b_0_370"/>
          <p:cNvSpPr txBox="1"/>
          <p:nvPr/>
        </p:nvSpPr>
        <p:spPr>
          <a:xfrm>
            <a:off x="1255125" y="3906350"/>
            <a:ext cx="49542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FR" sz="1200">
                <a:solidFill>
                  <a:schemeClr val="dk1"/>
                </a:solidFill>
                <a:highlight>
                  <a:srgbClr val="FFFFFF"/>
                </a:highlight>
              </a:rPr>
              <a:t>L’objectif de cette phase est d’utiliser différents types de tests pour confirmer que la solution</a:t>
            </a:r>
            <a:r>
              <a:rPr lang="fr-FR" sz="1200">
                <a:solidFill>
                  <a:schemeClr val="dk1"/>
                </a:solidFill>
              </a:rPr>
              <a:t> </a:t>
            </a:r>
            <a:r>
              <a:rPr lang="fr-FR" sz="1200">
                <a:solidFill>
                  <a:schemeClr val="dk1"/>
                </a:solidFill>
                <a:highlight>
                  <a:srgbClr val="FFFFFF"/>
                </a:highlight>
              </a:rPr>
              <a:t>répond bien aux exigences commerciales et techniques documentées.</a:t>
            </a:r>
            <a:endParaRPr sz="1200">
              <a:solidFill>
                <a:schemeClr val="dk1"/>
              </a:solidFill>
              <a:highlight>
                <a:srgbClr val="FFFFFF"/>
              </a:highlight>
            </a:endParaRPr>
          </a:p>
          <a:p>
            <a:pPr indent="0" lvl="0" marL="0" rtl="0" algn="l">
              <a:lnSpc>
                <a:spcPct val="150000"/>
              </a:lnSpc>
              <a:spcBef>
                <a:spcPts val="0"/>
              </a:spcBef>
              <a:spcAft>
                <a:spcPts val="0"/>
              </a:spcAft>
              <a:buNone/>
            </a:pPr>
            <a:r>
              <a:rPr lang="fr-FR" sz="1200">
                <a:solidFill>
                  <a:schemeClr val="dk1"/>
                </a:solidFill>
                <a:highlight>
                  <a:srgbClr val="FFFFFF"/>
                </a:highlight>
              </a:rPr>
              <a:t> Les activités comprennent</a:t>
            </a:r>
            <a:r>
              <a:rPr lang="fr-FR" sz="1200">
                <a:solidFill>
                  <a:schemeClr val="dk1"/>
                </a:solidFill>
              </a:rPr>
              <a:t>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Le développement de cas de test,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La réalisation de tests</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La résolution des défauts.</a:t>
            </a:r>
            <a:endParaRPr sz="1200">
              <a:solidFill>
                <a:schemeClr val="dk1"/>
              </a:solidFill>
            </a:endParaRPr>
          </a:p>
        </p:txBody>
      </p:sp>
      <p:sp>
        <p:nvSpPr>
          <p:cNvPr id="612" name="Google Shape;612;g137ae03962b_0_370"/>
          <p:cNvSpPr/>
          <p:nvPr/>
        </p:nvSpPr>
        <p:spPr>
          <a:xfrm>
            <a:off x="7328725" y="4308000"/>
            <a:ext cx="2151900" cy="59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g137ae03962b_0_370"/>
          <p:cNvCxnSpPr>
            <a:endCxn id="614" idx="2"/>
          </p:cNvCxnSpPr>
          <p:nvPr/>
        </p:nvCxnSpPr>
        <p:spPr>
          <a:xfrm>
            <a:off x="470413" y="2361565"/>
            <a:ext cx="2817900" cy="10500"/>
          </a:xfrm>
          <a:prstGeom prst="straightConnector1">
            <a:avLst/>
          </a:prstGeom>
          <a:noFill/>
          <a:ln cap="flat" cmpd="sng" w="9525">
            <a:solidFill>
              <a:schemeClr val="accent5"/>
            </a:solidFill>
            <a:prstDash val="solid"/>
            <a:miter lim="800000"/>
            <a:headEnd len="sm" w="sm" type="none"/>
            <a:tailEnd len="sm" w="sm" type="none"/>
          </a:ln>
        </p:spPr>
      </p:cxnSp>
      <p:sp>
        <p:nvSpPr>
          <p:cNvPr id="614" name="Google Shape;614;g137ae03962b_0_370"/>
          <p:cNvSpPr/>
          <p:nvPr/>
        </p:nvSpPr>
        <p:spPr>
          <a:xfrm>
            <a:off x="3288313" y="2282365"/>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615" name="Google Shape;615;g137ae03962b_0_370"/>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p:nvPr/>
        </p:nvSpPr>
        <p:spPr>
          <a:xfrm>
            <a:off x="-3372170" y="-40419"/>
            <a:ext cx="6858000" cy="6858000"/>
          </a:xfrm>
          <a:prstGeom prst="arc">
            <a:avLst>
              <a:gd fmla="val 16200000" name="adj1"/>
              <a:gd fmla="val 5370932" name="adj2"/>
            </a:avLst>
          </a:prstGeom>
          <a:noFill/>
          <a:ln cap="flat" cmpd="sng" w="9525">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3"/>
          <p:cNvSpPr/>
          <p:nvPr/>
        </p:nvSpPr>
        <p:spPr>
          <a:xfrm>
            <a:off x="-1534758" y="1916832"/>
            <a:ext cx="3020658" cy="3048000"/>
          </a:xfrm>
          <a:prstGeom prst="arc">
            <a:avLst>
              <a:gd fmla="val 16200000" name="adj1"/>
              <a:gd fmla="val 5359794" name="adj2"/>
            </a:avLst>
          </a:prstGeom>
          <a:solidFill>
            <a:srgbClr val="2E75B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5796"/>
              </a:solidFill>
              <a:latin typeface="Calibri"/>
              <a:ea typeface="Calibri"/>
              <a:cs typeface="Calibri"/>
              <a:sym typeface="Calibri"/>
            </a:endParaRPr>
          </a:p>
        </p:txBody>
      </p:sp>
      <p:sp>
        <p:nvSpPr>
          <p:cNvPr id="107" name="Google Shape;107;p3"/>
          <p:cNvSpPr/>
          <p:nvPr>
            <p:ph type="title"/>
          </p:nvPr>
        </p:nvSpPr>
        <p:spPr>
          <a:xfrm>
            <a:off x="5983910" y="196898"/>
            <a:ext cx="1697100" cy="486600"/>
          </a:xfrm>
          <a:prstGeom prst="round2DiagRect">
            <a:avLst>
              <a:gd fmla="val 16667" name="adj1"/>
              <a:gd fmla="val 0" name="adj2"/>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fr-FR" sz="3500">
                <a:latin typeface="Open Sans Medium"/>
                <a:ea typeface="Open Sans Medium"/>
                <a:cs typeface="Open Sans Medium"/>
                <a:sym typeface="Open Sans Medium"/>
              </a:rPr>
              <a:t>PLAN</a:t>
            </a:r>
            <a:endParaRPr>
              <a:latin typeface="Open Sans Medium"/>
              <a:ea typeface="Open Sans Medium"/>
              <a:cs typeface="Open Sans Medium"/>
              <a:sym typeface="Open Sans Medium"/>
            </a:endParaRPr>
          </a:p>
        </p:txBody>
      </p:sp>
      <p:sp>
        <p:nvSpPr>
          <p:cNvPr id="108" name="Google Shape;108;p3"/>
          <p:cNvSpPr txBox="1"/>
          <p:nvPr/>
        </p:nvSpPr>
        <p:spPr>
          <a:xfrm flipH="1">
            <a:off x="2740152" y="683595"/>
            <a:ext cx="38406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fr-FR" sz="1800">
                <a:solidFill>
                  <a:srgbClr val="1E4E79"/>
                </a:solidFill>
                <a:latin typeface="Open Sans Medium"/>
                <a:ea typeface="Open Sans Medium"/>
                <a:cs typeface="Open Sans Medium"/>
                <a:sym typeface="Open Sans Medium"/>
              </a:rPr>
              <a:t> </a:t>
            </a:r>
            <a:r>
              <a:rPr lang="fr-FR" sz="2200">
                <a:solidFill>
                  <a:srgbClr val="1A4164"/>
                </a:solidFill>
                <a:latin typeface="Open Sans Medium"/>
                <a:ea typeface="Open Sans Medium"/>
                <a:cs typeface="Open Sans Medium"/>
                <a:sym typeface="Open Sans Medium"/>
              </a:rPr>
              <a:t>Contexte général </a:t>
            </a:r>
            <a:endParaRPr>
              <a:latin typeface="Open Sans Medium"/>
              <a:ea typeface="Open Sans Medium"/>
              <a:cs typeface="Open Sans Medium"/>
              <a:sym typeface="Open Sans Medium"/>
            </a:endParaRPr>
          </a:p>
        </p:txBody>
      </p:sp>
      <p:sp>
        <p:nvSpPr>
          <p:cNvPr id="109" name="Google Shape;109;p3"/>
          <p:cNvSpPr txBox="1"/>
          <p:nvPr/>
        </p:nvSpPr>
        <p:spPr>
          <a:xfrm flipH="1">
            <a:off x="3569028" y="4405101"/>
            <a:ext cx="48246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fr-FR" sz="2200">
                <a:solidFill>
                  <a:srgbClr val="1A4164"/>
                </a:solidFill>
                <a:latin typeface="Open Sans Medium"/>
                <a:ea typeface="Open Sans Medium"/>
                <a:cs typeface="Open Sans Medium"/>
                <a:sym typeface="Open Sans Medium"/>
              </a:rPr>
              <a:t>Mise en œuvre</a:t>
            </a:r>
            <a:endParaRPr>
              <a:latin typeface="Open Sans Medium"/>
              <a:ea typeface="Open Sans Medium"/>
              <a:cs typeface="Open Sans Medium"/>
              <a:sym typeface="Open Sans Medium"/>
            </a:endParaRPr>
          </a:p>
        </p:txBody>
      </p:sp>
      <p:sp>
        <p:nvSpPr>
          <p:cNvPr id="110" name="Google Shape;110;p3"/>
          <p:cNvSpPr/>
          <p:nvPr/>
        </p:nvSpPr>
        <p:spPr>
          <a:xfrm>
            <a:off x="2250176" y="627318"/>
            <a:ext cx="490095" cy="506572"/>
          </a:xfrm>
          <a:prstGeom prst="ellipse">
            <a:avLst/>
          </a:prstGeom>
          <a:solidFill>
            <a:srgbClr val="2E75B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80BC"/>
              </a:solidFill>
              <a:latin typeface="Calibri"/>
              <a:ea typeface="Calibri"/>
              <a:cs typeface="Calibri"/>
              <a:sym typeface="Calibri"/>
            </a:endParaRPr>
          </a:p>
        </p:txBody>
      </p:sp>
      <p:sp>
        <p:nvSpPr>
          <p:cNvPr id="111" name="Google Shape;111;p3"/>
          <p:cNvSpPr/>
          <p:nvPr/>
        </p:nvSpPr>
        <p:spPr>
          <a:xfrm>
            <a:off x="2958226" y="1683749"/>
            <a:ext cx="519790" cy="502905"/>
          </a:xfrm>
          <a:prstGeom prst="ellipse">
            <a:avLst/>
          </a:prstGeom>
          <a:solidFill>
            <a:srgbClr val="2E75B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2" name="Google Shape;112;p3"/>
          <p:cNvSpPr/>
          <p:nvPr/>
        </p:nvSpPr>
        <p:spPr>
          <a:xfrm>
            <a:off x="3281905" y="2976936"/>
            <a:ext cx="524891" cy="490102"/>
          </a:xfrm>
          <a:prstGeom prst="ellipse">
            <a:avLst/>
          </a:prstGeom>
          <a:solidFill>
            <a:srgbClr val="2E75B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3" name="Google Shape;113;p3"/>
          <p:cNvSpPr/>
          <p:nvPr/>
        </p:nvSpPr>
        <p:spPr>
          <a:xfrm>
            <a:off x="3061099" y="4272608"/>
            <a:ext cx="483475" cy="507828"/>
          </a:xfrm>
          <a:prstGeom prst="ellipse">
            <a:avLst/>
          </a:prstGeom>
          <a:solidFill>
            <a:srgbClr val="2E75B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14" name="Google Shape;114;p3"/>
          <p:cNvGrpSpPr/>
          <p:nvPr/>
        </p:nvGrpSpPr>
        <p:grpSpPr>
          <a:xfrm rot="5400000">
            <a:off x="-2872368" y="3257360"/>
            <a:ext cx="6007185" cy="262449"/>
            <a:chOff x="-3200400" y="3280852"/>
            <a:chExt cx="6007185" cy="262449"/>
          </a:xfrm>
        </p:grpSpPr>
        <p:sp>
          <p:nvSpPr>
            <p:cNvPr id="115" name="Google Shape;115;p3"/>
            <p:cNvSpPr/>
            <p:nvPr/>
          </p:nvSpPr>
          <p:spPr>
            <a:xfrm rot="5400000">
              <a:off x="1194978" y="1931494"/>
              <a:ext cx="262449" cy="2961164"/>
            </a:xfrm>
            <a:prstGeom prst="roundRect">
              <a:avLst>
                <a:gd fmla="val 35051"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Calibri"/>
                <a:ea typeface="Calibri"/>
                <a:cs typeface="Calibri"/>
                <a:sym typeface="Calibri"/>
              </a:endParaRPr>
            </a:p>
          </p:txBody>
        </p:sp>
        <p:sp>
          <p:nvSpPr>
            <p:cNvPr id="116" name="Google Shape;116;p3"/>
            <p:cNvSpPr/>
            <p:nvPr/>
          </p:nvSpPr>
          <p:spPr>
            <a:xfrm rot="5400000">
              <a:off x="-1714500" y="1828800"/>
              <a:ext cx="228600" cy="3200400"/>
            </a:xfrm>
            <a:prstGeom prst="roundRect">
              <a:avLst>
                <a:gd fmla="val 35051" name="adj"/>
              </a:avLst>
            </a:prstGeom>
            <a:solidFill>
              <a:srgbClr val="9CC2E5"/>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17" name="Google Shape;117;p3"/>
          <p:cNvSpPr/>
          <p:nvPr/>
        </p:nvSpPr>
        <p:spPr>
          <a:xfrm>
            <a:off x="3863848" y="3101200"/>
            <a:ext cx="4873800" cy="48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fr-FR" sz="2200">
                <a:solidFill>
                  <a:srgbClr val="1A4164"/>
                </a:solidFill>
                <a:latin typeface="Open Sans Medium"/>
                <a:ea typeface="Open Sans Medium"/>
                <a:cs typeface="Open Sans Medium"/>
                <a:sym typeface="Open Sans Medium"/>
              </a:rPr>
              <a:t>Etude conceptuelle</a:t>
            </a:r>
            <a:endParaRPr>
              <a:latin typeface="Open Sans Medium"/>
              <a:ea typeface="Open Sans Medium"/>
              <a:cs typeface="Open Sans Medium"/>
              <a:sym typeface="Open Sans Medium"/>
            </a:endParaRPr>
          </a:p>
        </p:txBody>
      </p:sp>
      <p:sp>
        <p:nvSpPr>
          <p:cNvPr id="118" name="Google Shape;118;p3"/>
          <p:cNvSpPr/>
          <p:nvPr/>
        </p:nvSpPr>
        <p:spPr>
          <a:xfrm>
            <a:off x="2378742" y="5462371"/>
            <a:ext cx="513809" cy="505384"/>
          </a:xfrm>
          <a:prstGeom prst="ellipse">
            <a:avLst/>
          </a:prstGeom>
          <a:solidFill>
            <a:srgbClr val="2E75B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9" name="Google Shape;119;p3"/>
          <p:cNvSpPr txBox="1"/>
          <p:nvPr/>
        </p:nvSpPr>
        <p:spPr>
          <a:xfrm flipH="1">
            <a:off x="3485818" y="1796276"/>
            <a:ext cx="5286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fr-FR" sz="2200">
                <a:solidFill>
                  <a:srgbClr val="1A4164"/>
                </a:solidFill>
                <a:latin typeface="Open Sans Medium"/>
                <a:ea typeface="Open Sans Medium"/>
                <a:cs typeface="Open Sans Medium"/>
                <a:sym typeface="Open Sans Medium"/>
              </a:rPr>
              <a:t>Analyse fonctionnelle</a:t>
            </a:r>
            <a:endParaRPr>
              <a:latin typeface="Open Sans Medium"/>
              <a:ea typeface="Open Sans Medium"/>
              <a:cs typeface="Open Sans Medium"/>
              <a:sym typeface="Open Sans Medium"/>
            </a:endParaRPr>
          </a:p>
        </p:txBody>
      </p:sp>
      <p:sp>
        <p:nvSpPr>
          <p:cNvPr id="120" name="Google Shape;120;p3"/>
          <p:cNvSpPr txBox="1"/>
          <p:nvPr/>
        </p:nvSpPr>
        <p:spPr>
          <a:xfrm flipH="1">
            <a:off x="2856462" y="5620215"/>
            <a:ext cx="48246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fr-FR" sz="2200">
                <a:solidFill>
                  <a:srgbClr val="1A4164"/>
                </a:solidFill>
                <a:latin typeface="Open Sans Medium"/>
                <a:ea typeface="Open Sans Medium"/>
                <a:cs typeface="Open Sans Medium"/>
                <a:sym typeface="Open Sans Medium"/>
              </a:rPr>
              <a:t>Conclusion et perspectives</a:t>
            </a:r>
            <a:endParaRPr>
              <a:latin typeface="Open Sans Medium"/>
              <a:ea typeface="Open Sans Medium"/>
              <a:cs typeface="Open Sans Medium"/>
              <a:sym typeface="Open Sans Medium"/>
            </a:endParaRPr>
          </a:p>
        </p:txBody>
      </p:sp>
      <p:sp>
        <p:nvSpPr>
          <p:cNvPr id="121" name="Google Shape;121;p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solidFill>
                  <a:srgbClr val="888888"/>
                </a:solidFill>
              </a:rPr>
              <a:t>‹#›</a:t>
            </a:fld>
            <a:endParaRPr>
              <a:solidFill>
                <a:srgbClr val="88888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14"/>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14"/>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14"/>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14"/>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14"/>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pSp>
        <p:nvGrpSpPr>
          <p:cNvPr id="621" name="Google Shape;621;g137ae03962b_0_401"/>
          <p:cNvGrpSpPr/>
          <p:nvPr/>
        </p:nvGrpSpPr>
        <p:grpSpPr>
          <a:xfrm>
            <a:off x="594681" y="909881"/>
            <a:ext cx="10882719" cy="463500"/>
            <a:chOff x="444499" y="1136780"/>
            <a:chExt cx="8164693" cy="463500"/>
          </a:xfrm>
        </p:grpSpPr>
        <p:cxnSp>
          <p:nvCxnSpPr>
            <p:cNvPr id="622" name="Google Shape;622;g137ae03962b_0_401"/>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623" name="Google Shape;623;g137ae03962b_0_401"/>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624" name="Google Shape;624;g137ae03962b_0_401"/>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625" name="Google Shape;625;g137ae03962b_0_401"/>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626" name="Google Shape;626;g137ae03962b_0_401"/>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g137ae03962b_0_401"/>
          <p:cNvSpPr/>
          <p:nvPr/>
        </p:nvSpPr>
        <p:spPr>
          <a:xfrm>
            <a:off x="8969129" y="964002"/>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Conduite du projet</a:t>
            </a:r>
            <a:endParaRPr b="1" sz="2000">
              <a:solidFill>
                <a:srgbClr val="C00000"/>
              </a:solidFill>
              <a:latin typeface="Garamond"/>
              <a:ea typeface="Garamond"/>
              <a:cs typeface="Garamond"/>
              <a:sym typeface="Garamond"/>
            </a:endParaRPr>
          </a:p>
        </p:txBody>
      </p:sp>
      <p:sp>
        <p:nvSpPr>
          <p:cNvPr id="628" name="Google Shape;628;g137ae03962b_0_401"/>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629" name="Google Shape;629;g137ae03962b_0_401"/>
          <p:cNvSpPr/>
          <p:nvPr/>
        </p:nvSpPr>
        <p:spPr>
          <a:xfrm>
            <a:off x="331360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630" name="Google Shape;630;g137ae03962b_0_401"/>
          <p:cNvSpPr/>
          <p:nvPr/>
        </p:nvSpPr>
        <p:spPr>
          <a:xfrm>
            <a:off x="626317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sp>
        <p:nvSpPr>
          <p:cNvPr id="631" name="Google Shape;631;g137ae03962b_0_401"/>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Déploiement</a:t>
            </a:r>
            <a:endParaRPr/>
          </a:p>
        </p:txBody>
      </p:sp>
      <p:cxnSp>
        <p:nvCxnSpPr>
          <p:cNvPr id="632" name="Google Shape;632;g137ae03962b_0_401"/>
          <p:cNvCxnSpPr>
            <a:endCxn id="633" idx="2"/>
          </p:cNvCxnSpPr>
          <p:nvPr/>
        </p:nvCxnSpPr>
        <p:spPr>
          <a:xfrm>
            <a:off x="492913" y="2361565"/>
            <a:ext cx="1728600" cy="10500"/>
          </a:xfrm>
          <a:prstGeom prst="straightConnector1">
            <a:avLst/>
          </a:prstGeom>
          <a:noFill/>
          <a:ln cap="flat" cmpd="sng" w="9525">
            <a:solidFill>
              <a:schemeClr val="accent5"/>
            </a:solidFill>
            <a:prstDash val="solid"/>
            <a:miter lim="800000"/>
            <a:headEnd len="sm" w="sm" type="none"/>
            <a:tailEnd len="sm" w="sm" type="none"/>
          </a:ln>
        </p:spPr>
      </p:cxnSp>
      <p:sp>
        <p:nvSpPr>
          <p:cNvPr id="633" name="Google Shape;633;g137ae03962b_0_401"/>
          <p:cNvSpPr/>
          <p:nvPr/>
        </p:nvSpPr>
        <p:spPr>
          <a:xfrm>
            <a:off x="2221513" y="2282365"/>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descr="&lt;LOGICA_QUOTE_LEFT&gt;" id="634" name="Google Shape;634;g137ae03962b_0_401"/>
          <p:cNvSpPr/>
          <p:nvPr/>
        </p:nvSpPr>
        <p:spPr>
          <a:xfrm>
            <a:off x="8700069" y="1077566"/>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635" name="Google Shape;635;g137ae03962b_0_401"/>
          <p:cNvSpPr/>
          <p:nvPr/>
        </p:nvSpPr>
        <p:spPr>
          <a:xfrm>
            <a:off x="11058082" y="104059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g137ae03962b_0_4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37" name="Google Shape;637;g137ae03962b_0_401"/>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638" name="Google Shape;638;g137ae03962b_0_401"/>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639" name="Google Shape;639;g137ae03962b_0_401"/>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640" name="Google Shape;640;g137ae03962b_0_401"/>
          <p:cNvPicPr preferRelativeResize="0"/>
          <p:nvPr/>
        </p:nvPicPr>
        <p:blipFill>
          <a:blip r:embed="rId3">
            <a:alphaModFix/>
          </a:blip>
          <a:stretch>
            <a:fillRect/>
          </a:stretch>
        </p:blipFill>
        <p:spPr>
          <a:xfrm>
            <a:off x="4296925" y="2127350"/>
            <a:ext cx="7052025" cy="4229000"/>
          </a:xfrm>
          <a:prstGeom prst="rect">
            <a:avLst/>
          </a:prstGeom>
          <a:noFill/>
          <a:ln>
            <a:noFill/>
          </a:ln>
        </p:spPr>
      </p:pic>
      <p:cxnSp>
        <p:nvCxnSpPr>
          <p:cNvPr id="641" name="Google Shape;641;g137ae03962b_0_401"/>
          <p:cNvCxnSpPr/>
          <p:nvPr/>
        </p:nvCxnSpPr>
        <p:spPr>
          <a:xfrm rot="10800000">
            <a:off x="587625" y="5017175"/>
            <a:ext cx="8051400" cy="306600"/>
          </a:xfrm>
          <a:prstGeom prst="bentConnector3">
            <a:avLst>
              <a:gd fmla="val 41765" name="adj1"/>
            </a:avLst>
          </a:prstGeom>
          <a:noFill/>
          <a:ln cap="flat" cmpd="sng" w="9525">
            <a:solidFill>
              <a:schemeClr val="dk2"/>
            </a:solidFill>
            <a:prstDash val="solid"/>
            <a:round/>
            <a:headEnd len="med" w="med" type="none"/>
            <a:tailEnd len="med" w="med" type="none"/>
          </a:ln>
        </p:spPr>
      </p:cxnSp>
      <p:sp>
        <p:nvSpPr>
          <p:cNvPr id="642" name="Google Shape;642;g137ae03962b_0_401"/>
          <p:cNvSpPr txBox="1"/>
          <p:nvPr/>
        </p:nvSpPr>
        <p:spPr>
          <a:xfrm>
            <a:off x="492925" y="3197975"/>
            <a:ext cx="48909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FR" sz="1200">
                <a:solidFill>
                  <a:schemeClr val="dk1"/>
                </a:solidFill>
                <a:highlight>
                  <a:srgbClr val="FFFFFF"/>
                </a:highlight>
              </a:rPr>
              <a:t>L’objectif de cette phase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Livraison le produit ou la solution aux utilisateurs finaux</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La formation des utilisateurs finaux</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Les tests d’acceptation par les utilisateurs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highlight>
                  <a:srgbClr val="FFFFFF"/>
                </a:highlight>
              </a:rPr>
              <a:t>Une répétition générale et le déploiement du produit ou de la solution dans</a:t>
            </a:r>
            <a:r>
              <a:rPr lang="fr-FR" sz="1200">
                <a:solidFill>
                  <a:schemeClr val="dk1"/>
                </a:solidFill>
              </a:rPr>
              <a:t> </a:t>
            </a:r>
            <a:r>
              <a:rPr lang="fr-FR" sz="1200">
                <a:solidFill>
                  <a:schemeClr val="dk1"/>
                </a:solidFill>
                <a:highlight>
                  <a:srgbClr val="FFFFFF"/>
                </a:highlight>
              </a:rPr>
              <a:t>l’environnement de production</a:t>
            </a:r>
            <a:endParaRPr sz="1200">
              <a:solidFill>
                <a:schemeClr val="dk1"/>
              </a:solidFill>
            </a:endParaRPr>
          </a:p>
        </p:txBody>
      </p:sp>
      <p:sp>
        <p:nvSpPr>
          <p:cNvPr id="643" name="Google Shape;643;g137ae03962b_0_401"/>
          <p:cNvSpPr/>
          <p:nvPr/>
        </p:nvSpPr>
        <p:spPr>
          <a:xfrm>
            <a:off x="8401225" y="5072975"/>
            <a:ext cx="2151900" cy="53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137ae03962b_0_401"/>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pSp>
        <p:nvGrpSpPr>
          <p:cNvPr id="650" name="Google Shape;650;g137ae03962b_0_432"/>
          <p:cNvGrpSpPr/>
          <p:nvPr/>
        </p:nvGrpSpPr>
        <p:grpSpPr>
          <a:xfrm>
            <a:off x="594681" y="909881"/>
            <a:ext cx="10882719" cy="463500"/>
            <a:chOff x="444499" y="1136780"/>
            <a:chExt cx="8164693" cy="463500"/>
          </a:xfrm>
        </p:grpSpPr>
        <p:cxnSp>
          <p:nvCxnSpPr>
            <p:cNvPr id="651" name="Google Shape;651;g137ae03962b_0_432"/>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652" name="Google Shape;652;g137ae03962b_0_432"/>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653" name="Google Shape;653;g137ae03962b_0_432"/>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654" name="Google Shape;654;g137ae03962b_0_432"/>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655" name="Google Shape;655;g137ae03962b_0_432"/>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g137ae03962b_0_432"/>
          <p:cNvSpPr/>
          <p:nvPr/>
        </p:nvSpPr>
        <p:spPr>
          <a:xfrm>
            <a:off x="8969129" y="964002"/>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Conduite du projet</a:t>
            </a:r>
            <a:endParaRPr b="1" sz="2000">
              <a:solidFill>
                <a:srgbClr val="C00000"/>
              </a:solidFill>
              <a:latin typeface="Garamond"/>
              <a:ea typeface="Garamond"/>
              <a:cs typeface="Garamond"/>
              <a:sym typeface="Garamond"/>
            </a:endParaRPr>
          </a:p>
        </p:txBody>
      </p:sp>
      <p:sp>
        <p:nvSpPr>
          <p:cNvPr id="657" name="Google Shape;657;g137ae03962b_0_432"/>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fr-FR" sz="2000">
                <a:solidFill>
                  <a:srgbClr val="53585F"/>
                </a:solidFill>
                <a:latin typeface="Garamond"/>
                <a:ea typeface="Garamond"/>
                <a:cs typeface="Garamond"/>
                <a:sym typeface="Garamond"/>
              </a:rPr>
              <a:t>Deloitte ES</a:t>
            </a:r>
            <a:endParaRPr b="1" sz="2000">
              <a:solidFill>
                <a:srgbClr val="53585F"/>
              </a:solidFill>
              <a:latin typeface="Garamond"/>
              <a:ea typeface="Garamond"/>
              <a:cs typeface="Garamond"/>
              <a:sym typeface="Garamond"/>
            </a:endParaRPr>
          </a:p>
        </p:txBody>
      </p:sp>
      <p:sp>
        <p:nvSpPr>
          <p:cNvPr id="658" name="Google Shape;658;g137ae03962b_0_432"/>
          <p:cNvSpPr/>
          <p:nvPr/>
        </p:nvSpPr>
        <p:spPr>
          <a:xfrm>
            <a:off x="331360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659" name="Google Shape;659;g137ae03962b_0_432"/>
          <p:cNvSpPr/>
          <p:nvPr/>
        </p:nvSpPr>
        <p:spPr>
          <a:xfrm>
            <a:off x="6263172" y="963088"/>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sp>
        <p:nvSpPr>
          <p:cNvPr id="660" name="Google Shape;660;g137ae03962b_0_432"/>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Cascade</a:t>
            </a:r>
            <a:endParaRPr/>
          </a:p>
        </p:txBody>
      </p:sp>
      <p:cxnSp>
        <p:nvCxnSpPr>
          <p:cNvPr id="661" name="Google Shape;661;g137ae03962b_0_432"/>
          <p:cNvCxnSpPr/>
          <p:nvPr/>
        </p:nvCxnSpPr>
        <p:spPr>
          <a:xfrm>
            <a:off x="470263" y="2361687"/>
            <a:ext cx="992700" cy="0"/>
          </a:xfrm>
          <a:prstGeom prst="straightConnector1">
            <a:avLst/>
          </a:prstGeom>
          <a:noFill/>
          <a:ln cap="flat" cmpd="sng" w="9525">
            <a:solidFill>
              <a:schemeClr val="accent5"/>
            </a:solidFill>
            <a:prstDash val="solid"/>
            <a:miter lim="800000"/>
            <a:headEnd len="sm" w="sm" type="none"/>
            <a:tailEnd len="sm" w="sm" type="none"/>
          </a:ln>
        </p:spPr>
      </p:cxnSp>
      <p:sp>
        <p:nvSpPr>
          <p:cNvPr id="662" name="Google Shape;662;g137ae03962b_0_432"/>
          <p:cNvSpPr/>
          <p:nvPr/>
        </p:nvSpPr>
        <p:spPr>
          <a:xfrm>
            <a:off x="1459513" y="2282365"/>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descr="&lt;LOGICA_QUOTE_LEFT&gt;" id="663" name="Google Shape;663;g137ae03962b_0_432"/>
          <p:cNvSpPr/>
          <p:nvPr/>
        </p:nvSpPr>
        <p:spPr>
          <a:xfrm>
            <a:off x="8700069" y="1077566"/>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664" name="Google Shape;664;g137ae03962b_0_432"/>
          <p:cNvSpPr/>
          <p:nvPr/>
        </p:nvSpPr>
        <p:spPr>
          <a:xfrm>
            <a:off x="11058082" y="104059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g137ae03962b_0_4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66" name="Google Shape;666;g137ae03962b_0_432"/>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667" name="Google Shape;667;g137ae03962b_0_432"/>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668" name="Google Shape;668;g137ae03962b_0_432"/>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669" name="Google Shape;669;g137ae03962b_0_432"/>
          <p:cNvPicPr preferRelativeResize="0"/>
          <p:nvPr/>
        </p:nvPicPr>
        <p:blipFill>
          <a:blip r:embed="rId3">
            <a:alphaModFix/>
          </a:blip>
          <a:stretch>
            <a:fillRect/>
          </a:stretch>
        </p:blipFill>
        <p:spPr>
          <a:xfrm>
            <a:off x="4296925" y="2127350"/>
            <a:ext cx="7052025" cy="4229000"/>
          </a:xfrm>
          <a:prstGeom prst="rect">
            <a:avLst/>
          </a:prstGeom>
          <a:noFill/>
          <a:ln>
            <a:noFill/>
          </a:ln>
        </p:spPr>
      </p:pic>
      <p:cxnSp>
        <p:nvCxnSpPr>
          <p:cNvPr id="670" name="Google Shape;670;g137ae03962b_0_432"/>
          <p:cNvCxnSpPr/>
          <p:nvPr/>
        </p:nvCxnSpPr>
        <p:spPr>
          <a:xfrm rot="10800000">
            <a:off x="474675" y="5559450"/>
            <a:ext cx="9214200" cy="482400"/>
          </a:xfrm>
          <a:prstGeom prst="bentConnector3">
            <a:avLst>
              <a:gd fmla="val 54632" name="adj1"/>
            </a:avLst>
          </a:prstGeom>
          <a:noFill/>
          <a:ln cap="flat" cmpd="sng" w="9525">
            <a:solidFill>
              <a:schemeClr val="dk2"/>
            </a:solidFill>
            <a:prstDash val="solid"/>
            <a:round/>
            <a:headEnd len="med" w="med" type="none"/>
            <a:tailEnd len="med" w="med" type="none"/>
          </a:ln>
        </p:spPr>
      </p:cxnSp>
      <p:sp>
        <p:nvSpPr>
          <p:cNvPr id="671" name="Google Shape;671;g137ae03962b_0_432"/>
          <p:cNvSpPr txBox="1"/>
          <p:nvPr/>
        </p:nvSpPr>
        <p:spPr>
          <a:xfrm>
            <a:off x="406150" y="3254663"/>
            <a:ext cx="42273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FR" sz="1200">
                <a:solidFill>
                  <a:schemeClr val="dk1"/>
                </a:solidFill>
              </a:rPr>
              <a:t>L'objectif de cette phase est de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fr-FR" sz="1200">
                <a:solidFill>
                  <a:schemeClr val="dk1"/>
                </a:solidFill>
              </a:rPr>
              <a:t>Passer des activités de préparation de l'environnement de pré-production à l'utilisation du système de production et au soutien des nouveaux processus d'affaires. </a:t>
            </a:r>
            <a:endParaRPr sz="1200">
              <a:solidFill>
                <a:schemeClr val="dk1"/>
              </a:solidFill>
            </a:endParaRPr>
          </a:p>
          <a:p>
            <a:pPr indent="0" lvl="0" marL="45720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rPr lang="fr-FR" sz="1200">
                <a:solidFill>
                  <a:schemeClr val="dk1"/>
                </a:solidFill>
              </a:rPr>
              <a:t>C’est sur cette </a:t>
            </a:r>
            <a:r>
              <a:rPr lang="fr-FR" sz="1200">
                <a:solidFill>
                  <a:schemeClr val="dk1"/>
                </a:solidFill>
              </a:rPr>
              <a:t>étape</a:t>
            </a:r>
            <a:r>
              <a:rPr lang="fr-FR" sz="1200">
                <a:solidFill>
                  <a:schemeClr val="dk1"/>
                </a:solidFill>
              </a:rPr>
              <a:t> que nous </a:t>
            </a:r>
            <a:r>
              <a:rPr lang="fr-FR" sz="1200">
                <a:solidFill>
                  <a:schemeClr val="dk1"/>
                </a:solidFill>
              </a:rPr>
              <a:t>étions</a:t>
            </a:r>
            <a:r>
              <a:rPr lang="fr-FR" sz="1200">
                <a:solidFill>
                  <a:schemeClr val="dk1"/>
                </a:solidFill>
              </a:rPr>
              <a:t> </a:t>
            </a:r>
            <a:r>
              <a:rPr lang="fr-FR" sz="1200">
                <a:solidFill>
                  <a:schemeClr val="dk1"/>
                </a:solidFill>
              </a:rPr>
              <a:t>amenés à implémenter l’automatisation du processus.</a:t>
            </a:r>
            <a:endParaRPr sz="1200"/>
          </a:p>
        </p:txBody>
      </p:sp>
      <p:sp>
        <p:nvSpPr>
          <p:cNvPr id="672" name="Google Shape;672;g137ae03962b_0_432"/>
          <p:cNvSpPr/>
          <p:nvPr/>
        </p:nvSpPr>
        <p:spPr>
          <a:xfrm>
            <a:off x="9424225" y="5761725"/>
            <a:ext cx="2151900" cy="53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137ae03962b_0_432"/>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cxnSp>
        <p:nvCxnSpPr>
          <p:cNvPr id="679" name="Google Shape;679;p16"/>
          <p:cNvCxnSpPr/>
          <p:nvPr/>
        </p:nvCxnSpPr>
        <p:spPr>
          <a:xfrm>
            <a:off x="2205" y="3213026"/>
            <a:ext cx="5157908" cy="0"/>
          </a:xfrm>
          <a:prstGeom prst="straightConnector1">
            <a:avLst/>
          </a:prstGeom>
          <a:noFill/>
          <a:ln cap="flat" cmpd="sng" w="50800">
            <a:solidFill>
              <a:srgbClr val="2E75B5"/>
            </a:solidFill>
            <a:prstDash val="solid"/>
            <a:miter lim="800000"/>
            <a:headEnd len="sm" w="sm" type="none"/>
            <a:tailEnd len="sm" w="sm" type="none"/>
          </a:ln>
        </p:spPr>
      </p:cxnSp>
      <p:sp>
        <p:nvSpPr>
          <p:cNvPr id="680" name="Google Shape;680;p16"/>
          <p:cNvSpPr txBox="1"/>
          <p:nvPr/>
        </p:nvSpPr>
        <p:spPr>
          <a:xfrm>
            <a:off x="34341" y="1917182"/>
            <a:ext cx="9373260" cy="1015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5999">
                <a:solidFill>
                  <a:schemeClr val="dk1"/>
                </a:solidFill>
                <a:latin typeface="Calibri"/>
                <a:ea typeface="Calibri"/>
                <a:cs typeface="Calibri"/>
                <a:sym typeface="Calibri"/>
              </a:rPr>
              <a:t>Analyse fonctionnelle</a:t>
            </a:r>
            <a:endParaRPr/>
          </a:p>
        </p:txBody>
      </p:sp>
      <p:sp>
        <p:nvSpPr>
          <p:cNvPr id="681" name="Google Shape;68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82" name="Google Shape;682;p16"/>
          <p:cNvSpPr/>
          <p:nvPr/>
        </p:nvSpPr>
        <p:spPr>
          <a:xfrm>
            <a:off x="0" y="1251281"/>
            <a:ext cx="12192000" cy="112295"/>
          </a:xfrm>
          <a:prstGeom prst="rect">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E75B5"/>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grpSp>
        <p:nvGrpSpPr>
          <p:cNvPr id="688" name="Google Shape;688;g1577d7c5a86_0_19"/>
          <p:cNvGrpSpPr/>
          <p:nvPr/>
        </p:nvGrpSpPr>
        <p:grpSpPr>
          <a:xfrm>
            <a:off x="594681" y="909881"/>
            <a:ext cx="10882719" cy="463500"/>
            <a:chOff x="444499" y="1136780"/>
            <a:chExt cx="8164693" cy="463500"/>
          </a:xfrm>
        </p:grpSpPr>
        <p:cxnSp>
          <p:nvCxnSpPr>
            <p:cNvPr id="689" name="Google Shape;689;g1577d7c5a86_0_19"/>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690" name="Google Shape;690;g1577d7c5a86_0_19"/>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691" name="Google Shape;691;g1577d7c5a86_0_19"/>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692" name="Google Shape;692;g1577d7c5a86_0_19"/>
          <p:cNvSpPr txBox="1"/>
          <p:nvPr/>
        </p:nvSpPr>
        <p:spPr>
          <a:xfrm>
            <a:off x="2535167" y="348245"/>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Analyse fonctionnelle</a:t>
            </a:r>
            <a:endParaRPr/>
          </a:p>
        </p:txBody>
      </p:sp>
      <p:sp>
        <p:nvSpPr>
          <p:cNvPr descr="&lt;LOGICA_QUOTE_LEFT&gt;" id="693" name="Google Shape;693;g1577d7c5a86_0_19"/>
          <p:cNvSpPr/>
          <p:nvPr/>
        </p:nvSpPr>
        <p:spPr>
          <a:xfrm>
            <a:off x="2522626" y="367432"/>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694" name="Google Shape;694;g1577d7c5a86_0_19"/>
          <p:cNvSpPr/>
          <p:nvPr/>
        </p:nvSpPr>
        <p:spPr>
          <a:xfrm>
            <a:off x="4705876" y="374436"/>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g1577d7c5a86_0_19"/>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Besoins fonctionnels</a:t>
            </a:r>
            <a:endParaRPr b="1" sz="2000">
              <a:solidFill>
                <a:srgbClr val="C00000"/>
              </a:solidFill>
              <a:latin typeface="Garamond"/>
              <a:ea typeface="Garamond"/>
              <a:cs typeface="Garamond"/>
              <a:sym typeface="Garamond"/>
            </a:endParaRPr>
          </a:p>
        </p:txBody>
      </p:sp>
      <p:sp>
        <p:nvSpPr>
          <p:cNvPr descr="&lt;LOGICA_QUOTE_LEFT&gt;" id="696" name="Google Shape;696;g1577d7c5a86_0_19"/>
          <p:cNvSpPr/>
          <p:nvPr/>
        </p:nvSpPr>
        <p:spPr>
          <a:xfrm>
            <a:off x="932057" y="1029754"/>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697" name="Google Shape;697;g1577d7c5a86_0_19"/>
          <p:cNvSpPr/>
          <p:nvPr/>
        </p:nvSpPr>
        <p:spPr>
          <a:xfrm>
            <a:off x="3503701" y="102975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g1577d7c5a86_0_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699" name="Google Shape;699;g1577d7c5a86_0_19"/>
          <p:cNvPicPr preferRelativeResize="0"/>
          <p:nvPr/>
        </p:nvPicPr>
        <p:blipFill rotWithShape="1">
          <a:blip r:embed="rId3">
            <a:alphaModFix/>
          </a:blip>
          <a:srcRect b="0" l="0" r="0" t="0"/>
          <a:stretch/>
        </p:blipFill>
        <p:spPr>
          <a:xfrm>
            <a:off x="2203677" y="2105485"/>
            <a:ext cx="772668" cy="504784"/>
          </a:xfrm>
          <a:prstGeom prst="rect">
            <a:avLst/>
          </a:prstGeom>
          <a:noFill/>
          <a:ln>
            <a:noFill/>
          </a:ln>
        </p:spPr>
      </p:pic>
      <p:sp>
        <p:nvSpPr>
          <p:cNvPr id="700" name="Google Shape;700;g1577d7c5a86_0_19"/>
          <p:cNvSpPr txBox="1"/>
          <p:nvPr/>
        </p:nvSpPr>
        <p:spPr>
          <a:xfrm>
            <a:off x="3297432" y="2037137"/>
            <a:ext cx="3240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fr-FR" sz="1800">
                <a:solidFill>
                  <a:schemeClr val="dk1"/>
                </a:solidFill>
                <a:latin typeface="Garamond"/>
                <a:ea typeface="Garamond"/>
                <a:cs typeface="Garamond"/>
                <a:sym typeface="Garamond"/>
              </a:rPr>
              <a:t>Améliore le temps d'exécution</a:t>
            </a:r>
            <a:endParaRPr>
              <a:solidFill>
                <a:schemeClr val="dk1"/>
              </a:solidFill>
            </a:endParaRPr>
          </a:p>
        </p:txBody>
      </p:sp>
      <p:sp>
        <p:nvSpPr>
          <p:cNvPr id="701" name="Google Shape;701;g1577d7c5a86_0_19"/>
          <p:cNvSpPr txBox="1"/>
          <p:nvPr/>
        </p:nvSpPr>
        <p:spPr>
          <a:xfrm>
            <a:off x="4268526" y="2586265"/>
            <a:ext cx="35145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fr-FR" sz="1800">
                <a:solidFill>
                  <a:schemeClr val="dk1"/>
                </a:solidFill>
                <a:latin typeface="Garamond"/>
                <a:ea typeface="Garamond"/>
                <a:cs typeface="Garamond"/>
                <a:sym typeface="Garamond"/>
              </a:rPr>
              <a:t>Améliore le contrôle et la transparence des activités de test</a:t>
            </a:r>
            <a:endParaRPr b="1" sz="1800">
              <a:solidFill>
                <a:schemeClr val="dk1"/>
              </a:solidFill>
              <a:latin typeface="Garamond"/>
              <a:ea typeface="Garamond"/>
              <a:cs typeface="Garamond"/>
              <a:sym typeface="Garamond"/>
            </a:endParaRPr>
          </a:p>
        </p:txBody>
      </p:sp>
      <p:sp>
        <p:nvSpPr>
          <p:cNvPr id="702" name="Google Shape;702;g1577d7c5a86_0_19"/>
          <p:cNvSpPr txBox="1"/>
          <p:nvPr/>
        </p:nvSpPr>
        <p:spPr>
          <a:xfrm>
            <a:off x="5284400" y="3412592"/>
            <a:ext cx="3561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fr-FR" sz="1800">
                <a:solidFill>
                  <a:schemeClr val="dk1"/>
                </a:solidFill>
                <a:latin typeface="Garamond"/>
                <a:ea typeface="Garamond"/>
                <a:cs typeface="Garamond"/>
                <a:sym typeface="Garamond"/>
              </a:rPr>
              <a:t>Améliore la détection des défauts</a:t>
            </a:r>
            <a:endParaRPr b="1" sz="1800">
              <a:solidFill>
                <a:schemeClr val="dk1"/>
              </a:solidFill>
              <a:latin typeface="Garamond"/>
              <a:ea typeface="Garamond"/>
              <a:cs typeface="Garamond"/>
              <a:sym typeface="Garamond"/>
            </a:endParaRPr>
          </a:p>
        </p:txBody>
      </p:sp>
      <p:sp>
        <p:nvSpPr>
          <p:cNvPr id="703" name="Google Shape;703;g1577d7c5a86_0_19"/>
          <p:cNvSpPr txBox="1"/>
          <p:nvPr/>
        </p:nvSpPr>
        <p:spPr>
          <a:xfrm>
            <a:off x="6326316" y="3961720"/>
            <a:ext cx="3240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fr-FR" sz="1800">
                <a:solidFill>
                  <a:schemeClr val="dk1"/>
                </a:solidFill>
                <a:latin typeface="Garamond"/>
                <a:ea typeface="Garamond"/>
                <a:cs typeface="Garamond"/>
                <a:sym typeface="Garamond"/>
              </a:rPr>
              <a:t>Réduire les coûts de test</a:t>
            </a:r>
            <a:endParaRPr b="1" sz="1800">
              <a:solidFill>
                <a:schemeClr val="dk1"/>
              </a:solidFill>
              <a:latin typeface="Garamond"/>
              <a:ea typeface="Garamond"/>
              <a:cs typeface="Garamond"/>
              <a:sym typeface="Garamond"/>
            </a:endParaRPr>
          </a:p>
        </p:txBody>
      </p:sp>
      <p:sp>
        <p:nvSpPr>
          <p:cNvPr id="704" name="Google Shape;704;g1577d7c5a86_0_19"/>
          <p:cNvSpPr txBox="1"/>
          <p:nvPr/>
        </p:nvSpPr>
        <p:spPr>
          <a:xfrm>
            <a:off x="7388205" y="4510847"/>
            <a:ext cx="32403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fr-FR" sz="1800">
                <a:solidFill>
                  <a:schemeClr val="dk1"/>
                </a:solidFill>
                <a:latin typeface="Garamond"/>
                <a:ea typeface="Garamond"/>
                <a:cs typeface="Garamond"/>
                <a:sym typeface="Garamond"/>
              </a:rPr>
              <a:t>Améliore la réutilisation des scénarios de test</a:t>
            </a:r>
            <a:endParaRPr b="1" sz="1800">
              <a:solidFill>
                <a:schemeClr val="dk1"/>
              </a:solidFill>
              <a:latin typeface="Garamond"/>
              <a:ea typeface="Garamond"/>
              <a:cs typeface="Garamond"/>
              <a:sym typeface="Garamond"/>
            </a:endParaRPr>
          </a:p>
        </p:txBody>
      </p:sp>
      <p:pic>
        <p:nvPicPr>
          <p:cNvPr id="705" name="Google Shape;705;g1577d7c5a86_0_19"/>
          <p:cNvPicPr preferRelativeResize="0"/>
          <p:nvPr/>
        </p:nvPicPr>
        <p:blipFill rotWithShape="1">
          <a:blip r:embed="rId3">
            <a:alphaModFix/>
          </a:blip>
          <a:srcRect b="0" l="0" r="0" t="0"/>
          <a:stretch/>
        </p:blipFill>
        <p:spPr>
          <a:xfrm>
            <a:off x="3245647" y="2775693"/>
            <a:ext cx="772668" cy="504784"/>
          </a:xfrm>
          <a:prstGeom prst="rect">
            <a:avLst/>
          </a:prstGeom>
          <a:noFill/>
          <a:ln>
            <a:noFill/>
          </a:ln>
        </p:spPr>
      </p:pic>
      <p:pic>
        <p:nvPicPr>
          <p:cNvPr id="706" name="Google Shape;706;g1577d7c5a86_0_19"/>
          <p:cNvPicPr preferRelativeResize="0"/>
          <p:nvPr/>
        </p:nvPicPr>
        <p:blipFill rotWithShape="1">
          <a:blip r:embed="rId3">
            <a:alphaModFix/>
          </a:blip>
          <a:srcRect b="0" l="0" r="0" t="0"/>
          <a:stretch/>
        </p:blipFill>
        <p:spPr>
          <a:xfrm>
            <a:off x="4268514" y="3445900"/>
            <a:ext cx="772668" cy="504784"/>
          </a:xfrm>
          <a:prstGeom prst="rect">
            <a:avLst/>
          </a:prstGeom>
          <a:noFill/>
          <a:ln>
            <a:noFill/>
          </a:ln>
        </p:spPr>
      </p:pic>
      <p:pic>
        <p:nvPicPr>
          <p:cNvPr id="707" name="Google Shape;707;g1577d7c5a86_0_19"/>
          <p:cNvPicPr preferRelativeResize="0"/>
          <p:nvPr/>
        </p:nvPicPr>
        <p:blipFill rotWithShape="1">
          <a:blip r:embed="rId3">
            <a:alphaModFix/>
          </a:blip>
          <a:srcRect b="0" l="0" r="0" t="0"/>
          <a:stretch/>
        </p:blipFill>
        <p:spPr>
          <a:xfrm>
            <a:off x="5284400" y="4116108"/>
            <a:ext cx="772668" cy="504784"/>
          </a:xfrm>
          <a:prstGeom prst="rect">
            <a:avLst/>
          </a:prstGeom>
          <a:noFill/>
          <a:ln>
            <a:noFill/>
          </a:ln>
        </p:spPr>
      </p:pic>
      <p:pic>
        <p:nvPicPr>
          <p:cNvPr id="708" name="Google Shape;708;g1577d7c5a86_0_19"/>
          <p:cNvPicPr preferRelativeResize="0"/>
          <p:nvPr/>
        </p:nvPicPr>
        <p:blipFill rotWithShape="1">
          <a:blip r:embed="rId3">
            <a:alphaModFix/>
          </a:blip>
          <a:srcRect b="0" l="0" r="0" t="0"/>
          <a:stretch/>
        </p:blipFill>
        <p:spPr>
          <a:xfrm>
            <a:off x="6202748" y="4786315"/>
            <a:ext cx="772668" cy="504784"/>
          </a:xfrm>
          <a:prstGeom prst="rect">
            <a:avLst/>
          </a:prstGeom>
          <a:noFill/>
          <a:ln>
            <a:noFill/>
          </a:ln>
        </p:spPr>
      </p:pic>
      <p:sp>
        <p:nvSpPr>
          <p:cNvPr id="709" name="Google Shape;709;g1577d7c5a86_0_19"/>
          <p:cNvSpPr txBox="1"/>
          <p:nvPr/>
        </p:nvSpPr>
        <p:spPr>
          <a:xfrm>
            <a:off x="4862713"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 </a:t>
            </a:r>
            <a:endParaRPr/>
          </a:p>
        </p:txBody>
      </p:sp>
      <p:sp>
        <p:nvSpPr>
          <p:cNvPr id="710" name="Google Shape;710;g1577d7c5a86_0_19"/>
          <p:cNvSpPr txBox="1"/>
          <p:nvPr/>
        </p:nvSpPr>
        <p:spPr>
          <a:xfrm>
            <a:off x="6843670"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711" name="Google Shape;711;g1577d7c5a86_0_19"/>
          <p:cNvSpPr txBox="1"/>
          <p:nvPr/>
        </p:nvSpPr>
        <p:spPr>
          <a:xfrm>
            <a:off x="8237150" y="5337175"/>
            <a:ext cx="3514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fr-FR" sz="1800">
                <a:solidFill>
                  <a:schemeClr val="dk1"/>
                </a:solidFill>
                <a:latin typeface="Garamond"/>
                <a:ea typeface="Garamond"/>
                <a:cs typeface="Garamond"/>
                <a:sym typeface="Garamond"/>
              </a:rPr>
              <a:t>Assure la cohérence et la fiabilité</a:t>
            </a:r>
            <a:endParaRPr b="1" sz="1800">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None/>
            </a:pPr>
            <a:r>
              <a:rPr b="1" lang="fr-FR" sz="1800">
                <a:solidFill>
                  <a:schemeClr val="dk1"/>
                </a:solidFill>
                <a:latin typeface="Garamond"/>
                <a:ea typeface="Garamond"/>
                <a:cs typeface="Garamond"/>
                <a:sym typeface="Garamond"/>
              </a:rPr>
              <a:t>Améliore la précision</a:t>
            </a:r>
            <a:endParaRPr>
              <a:solidFill>
                <a:schemeClr val="dk1"/>
              </a:solidFill>
            </a:endParaRPr>
          </a:p>
        </p:txBody>
      </p:sp>
      <p:pic>
        <p:nvPicPr>
          <p:cNvPr id="712" name="Google Shape;712;g1577d7c5a86_0_19"/>
          <p:cNvPicPr preferRelativeResize="0"/>
          <p:nvPr/>
        </p:nvPicPr>
        <p:blipFill rotWithShape="1">
          <a:blip r:embed="rId3">
            <a:alphaModFix/>
          </a:blip>
          <a:srcRect b="0" l="0" r="0" t="0"/>
          <a:stretch/>
        </p:blipFill>
        <p:spPr>
          <a:xfrm>
            <a:off x="7051698" y="5456523"/>
            <a:ext cx="772668" cy="504784"/>
          </a:xfrm>
          <a:prstGeom prst="rect">
            <a:avLst/>
          </a:prstGeom>
          <a:noFill/>
          <a:ln>
            <a:noFill/>
          </a:ln>
        </p:spPr>
      </p:pic>
      <p:sp>
        <p:nvSpPr>
          <p:cNvPr id="713" name="Google Shape;713;g1577d7c5a86_0_19"/>
          <p:cNvSpPr txBox="1"/>
          <p:nvPr/>
        </p:nvSpPr>
        <p:spPr>
          <a:xfrm>
            <a:off x="339984" y="1549500"/>
            <a:ext cx="10147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Automatisation des tests</a:t>
            </a:r>
            <a:endParaRPr/>
          </a:p>
        </p:txBody>
      </p:sp>
      <p:cxnSp>
        <p:nvCxnSpPr>
          <p:cNvPr id="714" name="Google Shape;714;g1577d7c5a86_0_19"/>
          <p:cNvCxnSpPr/>
          <p:nvPr/>
        </p:nvCxnSpPr>
        <p:spPr>
          <a:xfrm flipH="1" rot="10800000">
            <a:off x="433359" y="2030672"/>
            <a:ext cx="3446100" cy="1500"/>
          </a:xfrm>
          <a:prstGeom prst="straightConnector1">
            <a:avLst/>
          </a:prstGeom>
          <a:noFill/>
          <a:ln cap="flat" cmpd="sng" w="9525">
            <a:solidFill>
              <a:schemeClr val="accent5"/>
            </a:solidFill>
            <a:prstDash val="solid"/>
            <a:miter lim="800000"/>
            <a:headEnd len="sm" w="sm" type="none"/>
            <a:tailEnd len="sm" w="sm" type="none"/>
          </a:ln>
        </p:spPr>
      </p:cxnSp>
      <p:sp>
        <p:nvSpPr>
          <p:cNvPr id="715" name="Google Shape;715;g1577d7c5a86_0_19"/>
          <p:cNvSpPr/>
          <p:nvPr/>
        </p:nvSpPr>
        <p:spPr>
          <a:xfrm>
            <a:off x="3780759" y="1921772"/>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716" name="Google Shape;716;g1577d7c5a86_0_19"/>
          <p:cNvSpPr/>
          <p:nvPr/>
        </p:nvSpPr>
        <p:spPr>
          <a:xfrm>
            <a:off x="6170100" y="3988645"/>
            <a:ext cx="3240300" cy="36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1577d7c5a86_0_19"/>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grpSp>
        <p:nvGrpSpPr>
          <p:cNvPr id="723" name="Google Shape;723;p17"/>
          <p:cNvGrpSpPr/>
          <p:nvPr/>
        </p:nvGrpSpPr>
        <p:grpSpPr>
          <a:xfrm>
            <a:off x="594659" y="909881"/>
            <a:ext cx="10882372" cy="463420"/>
            <a:chOff x="444499" y="1136780"/>
            <a:chExt cx="8164731" cy="463420"/>
          </a:xfrm>
        </p:grpSpPr>
        <p:cxnSp>
          <p:nvCxnSpPr>
            <p:cNvPr id="724" name="Google Shape;724;p17"/>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725" name="Google Shape;725;p17"/>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726" name="Google Shape;726;p17"/>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727" name="Google Shape;727;p17"/>
          <p:cNvSpPr txBox="1"/>
          <p:nvPr/>
        </p:nvSpPr>
        <p:spPr>
          <a:xfrm>
            <a:off x="2535167" y="348245"/>
            <a:ext cx="2223228"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Analyse fonctionnelle</a:t>
            </a:r>
            <a:endParaRPr/>
          </a:p>
        </p:txBody>
      </p:sp>
      <p:sp>
        <p:nvSpPr>
          <p:cNvPr descr="&lt;LOGICA_QUOTE_LEFT&gt;" id="728" name="Google Shape;728;p17"/>
          <p:cNvSpPr/>
          <p:nvPr/>
        </p:nvSpPr>
        <p:spPr>
          <a:xfrm>
            <a:off x="2522626" y="367432"/>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729" name="Google Shape;729;p17"/>
          <p:cNvSpPr/>
          <p:nvPr/>
        </p:nvSpPr>
        <p:spPr>
          <a:xfrm>
            <a:off x="4705876" y="374436"/>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17"/>
          <p:cNvSpPr/>
          <p:nvPr/>
        </p:nvSpPr>
        <p:spPr>
          <a:xfrm>
            <a:off x="1098330" y="967497"/>
            <a:ext cx="3756031"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Besoins fonctionnels</a:t>
            </a:r>
            <a:endParaRPr b="1" sz="2000">
              <a:solidFill>
                <a:srgbClr val="C00000"/>
              </a:solidFill>
              <a:latin typeface="Garamond"/>
              <a:ea typeface="Garamond"/>
              <a:cs typeface="Garamond"/>
              <a:sym typeface="Garamond"/>
            </a:endParaRPr>
          </a:p>
        </p:txBody>
      </p:sp>
      <p:sp>
        <p:nvSpPr>
          <p:cNvPr descr="&lt;LOGICA_QUOTE_LEFT&gt;" id="731" name="Google Shape;731;p17"/>
          <p:cNvSpPr/>
          <p:nvPr/>
        </p:nvSpPr>
        <p:spPr>
          <a:xfrm>
            <a:off x="932057" y="1029754"/>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732" name="Google Shape;732;p17"/>
          <p:cNvSpPr/>
          <p:nvPr/>
        </p:nvSpPr>
        <p:spPr>
          <a:xfrm>
            <a:off x="3503701" y="102975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734" name="Google Shape;734;p17"/>
          <p:cNvPicPr preferRelativeResize="0"/>
          <p:nvPr/>
        </p:nvPicPr>
        <p:blipFill rotWithShape="1">
          <a:blip r:embed="rId3">
            <a:alphaModFix/>
          </a:blip>
          <a:srcRect b="0" l="0" r="0" t="0"/>
          <a:stretch/>
        </p:blipFill>
        <p:spPr>
          <a:xfrm>
            <a:off x="2203677" y="3060385"/>
            <a:ext cx="772668" cy="504784"/>
          </a:xfrm>
          <a:prstGeom prst="rect">
            <a:avLst/>
          </a:prstGeom>
          <a:noFill/>
          <a:ln>
            <a:noFill/>
          </a:ln>
        </p:spPr>
      </p:pic>
      <p:sp>
        <p:nvSpPr>
          <p:cNvPr id="735" name="Google Shape;735;p17"/>
          <p:cNvSpPr txBox="1"/>
          <p:nvPr/>
        </p:nvSpPr>
        <p:spPr>
          <a:xfrm>
            <a:off x="3297432" y="2992037"/>
            <a:ext cx="3240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fr-FR" sz="1800">
                <a:solidFill>
                  <a:schemeClr val="dk1"/>
                </a:solidFill>
                <a:latin typeface="Garamond"/>
                <a:ea typeface="Garamond"/>
                <a:cs typeface="Garamond"/>
                <a:sym typeface="Garamond"/>
              </a:rPr>
              <a:t>Gagner en productivité </a:t>
            </a:r>
            <a:endParaRPr>
              <a:solidFill>
                <a:schemeClr val="dk1"/>
              </a:solidFill>
            </a:endParaRPr>
          </a:p>
        </p:txBody>
      </p:sp>
      <p:sp>
        <p:nvSpPr>
          <p:cNvPr id="736" name="Google Shape;736;p17"/>
          <p:cNvSpPr txBox="1"/>
          <p:nvPr/>
        </p:nvSpPr>
        <p:spPr>
          <a:xfrm>
            <a:off x="4268526" y="3541165"/>
            <a:ext cx="35145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fr-FR" sz="1800">
                <a:solidFill>
                  <a:schemeClr val="dk1"/>
                </a:solidFill>
                <a:latin typeface="Garamond"/>
                <a:ea typeface="Garamond"/>
                <a:cs typeface="Garamond"/>
                <a:sym typeface="Garamond"/>
              </a:rPr>
              <a:t>Gagner en terme d’utilisation des ressources</a:t>
            </a:r>
            <a:endParaRPr b="1" sz="1800">
              <a:solidFill>
                <a:schemeClr val="dk1"/>
              </a:solidFill>
              <a:latin typeface="Garamond"/>
              <a:ea typeface="Garamond"/>
              <a:cs typeface="Garamond"/>
              <a:sym typeface="Garamond"/>
            </a:endParaRPr>
          </a:p>
        </p:txBody>
      </p:sp>
      <p:sp>
        <p:nvSpPr>
          <p:cNvPr id="737" name="Google Shape;737;p17"/>
          <p:cNvSpPr txBox="1"/>
          <p:nvPr/>
        </p:nvSpPr>
        <p:spPr>
          <a:xfrm>
            <a:off x="5284400" y="4367492"/>
            <a:ext cx="3561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fr-FR" sz="1800">
                <a:solidFill>
                  <a:schemeClr val="dk1"/>
                </a:solidFill>
                <a:latin typeface="Garamond"/>
                <a:ea typeface="Garamond"/>
                <a:cs typeface="Garamond"/>
                <a:sym typeface="Garamond"/>
              </a:rPr>
              <a:t>Améliorer la marge d’engagement </a:t>
            </a:r>
            <a:endParaRPr b="1" sz="1800">
              <a:solidFill>
                <a:schemeClr val="dk1"/>
              </a:solidFill>
              <a:latin typeface="Garamond"/>
              <a:ea typeface="Garamond"/>
              <a:cs typeface="Garamond"/>
              <a:sym typeface="Garamond"/>
            </a:endParaRPr>
          </a:p>
        </p:txBody>
      </p:sp>
      <p:sp>
        <p:nvSpPr>
          <p:cNvPr id="738" name="Google Shape;738;p17"/>
          <p:cNvSpPr txBox="1"/>
          <p:nvPr/>
        </p:nvSpPr>
        <p:spPr>
          <a:xfrm>
            <a:off x="6326326" y="4916625"/>
            <a:ext cx="37560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fr-FR" sz="1800">
                <a:solidFill>
                  <a:schemeClr val="dk1"/>
                </a:solidFill>
                <a:latin typeface="Garamond"/>
                <a:ea typeface="Garamond"/>
                <a:cs typeface="Garamond"/>
                <a:sym typeface="Garamond"/>
              </a:rPr>
              <a:t>Réduire les coûts d’exploitation</a:t>
            </a:r>
            <a:endParaRPr b="1" sz="1800">
              <a:solidFill>
                <a:schemeClr val="dk1"/>
              </a:solidFill>
              <a:latin typeface="Garamond"/>
              <a:ea typeface="Garamond"/>
              <a:cs typeface="Garamond"/>
              <a:sym typeface="Garamond"/>
            </a:endParaRPr>
          </a:p>
        </p:txBody>
      </p:sp>
      <p:pic>
        <p:nvPicPr>
          <p:cNvPr id="739" name="Google Shape;739;p17"/>
          <p:cNvPicPr preferRelativeResize="0"/>
          <p:nvPr/>
        </p:nvPicPr>
        <p:blipFill rotWithShape="1">
          <a:blip r:embed="rId3">
            <a:alphaModFix/>
          </a:blip>
          <a:srcRect b="0" l="0" r="0" t="0"/>
          <a:stretch/>
        </p:blipFill>
        <p:spPr>
          <a:xfrm>
            <a:off x="3245647" y="3730593"/>
            <a:ext cx="772668" cy="504784"/>
          </a:xfrm>
          <a:prstGeom prst="rect">
            <a:avLst/>
          </a:prstGeom>
          <a:noFill/>
          <a:ln>
            <a:noFill/>
          </a:ln>
        </p:spPr>
      </p:pic>
      <p:pic>
        <p:nvPicPr>
          <p:cNvPr id="740" name="Google Shape;740;p17"/>
          <p:cNvPicPr preferRelativeResize="0"/>
          <p:nvPr/>
        </p:nvPicPr>
        <p:blipFill rotWithShape="1">
          <a:blip r:embed="rId3">
            <a:alphaModFix/>
          </a:blip>
          <a:srcRect b="0" l="0" r="0" t="0"/>
          <a:stretch/>
        </p:blipFill>
        <p:spPr>
          <a:xfrm>
            <a:off x="4268514" y="4400800"/>
            <a:ext cx="772668" cy="504784"/>
          </a:xfrm>
          <a:prstGeom prst="rect">
            <a:avLst/>
          </a:prstGeom>
          <a:noFill/>
          <a:ln>
            <a:noFill/>
          </a:ln>
        </p:spPr>
      </p:pic>
      <p:pic>
        <p:nvPicPr>
          <p:cNvPr id="741" name="Google Shape;741;p17"/>
          <p:cNvPicPr preferRelativeResize="0"/>
          <p:nvPr/>
        </p:nvPicPr>
        <p:blipFill rotWithShape="1">
          <a:blip r:embed="rId3">
            <a:alphaModFix/>
          </a:blip>
          <a:srcRect b="0" l="0" r="0" t="0"/>
          <a:stretch/>
        </p:blipFill>
        <p:spPr>
          <a:xfrm>
            <a:off x="5284400" y="5071008"/>
            <a:ext cx="772668" cy="504784"/>
          </a:xfrm>
          <a:prstGeom prst="rect">
            <a:avLst/>
          </a:prstGeom>
          <a:noFill/>
          <a:ln>
            <a:noFill/>
          </a:ln>
        </p:spPr>
      </p:pic>
      <p:sp>
        <p:nvSpPr>
          <p:cNvPr id="742" name="Google Shape;742;p17"/>
          <p:cNvSpPr txBox="1"/>
          <p:nvPr/>
        </p:nvSpPr>
        <p:spPr>
          <a:xfrm>
            <a:off x="4862713" y="374765"/>
            <a:ext cx="2477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 </a:t>
            </a:r>
            <a:endParaRPr/>
          </a:p>
        </p:txBody>
      </p:sp>
      <p:sp>
        <p:nvSpPr>
          <p:cNvPr id="743" name="Google Shape;743;p17"/>
          <p:cNvSpPr txBox="1"/>
          <p:nvPr/>
        </p:nvSpPr>
        <p:spPr>
          <a:xfrm>
            <a:off x="6843670"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744" name="Google Shape;744;p17"/>
          <p:cNvSpPr txBox="1"/>
          <p:nvPr/>
        </p:nvSpPr>
        <p:spPr>
          <a:xfrm>
            <a:off x="339985" y="1549500"/>
            <a:ext cx="9666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Automatisation du processus de saisie des feuilles de temps</a:t>
            </a:r>
            <a:endParaRPr/>
          </a:p>
        </p:txBody>
      </p:sp>
      <p:cxnSp>
        <p:nvCxnSpPr>
          <p:cNvPr id="745" name="Google Shape;745;p17"/>
          <p:cNvCxnSpPr>
            <a:endCxn id="746" idx="2"/>
          </p:cNvCxnSpPr>
          <p:nvPr/>
        </p:nvCxnSpPr>
        <p:spPr>
          <a:xfrm>
            <a:off x="504259" y="2008472"/>
            <a:ext cx="7516500" cy="3000"/>
          </a:xfrm>
          <a:prstGeom prst="straightConnector1">
            <a:avLst/>
          </a:prstGeom>
          <a:noFill/>
          <a:ln cap="flat" cmpd="sng" w="9525">
            <a:solidFill>
              <a:schemeClr val="accent5"/>
            </a:solidFill>
            <a:prstDash val="solid"/>
            <a:miter lim="800000"/>
            <a:headEnd len="sm" w="sm" type="none"/>
            <a:tailEnd len="sm" w="sm" type="none"/>
          </a:ln>
        </p:spPr>
      </p:cxnSp>
      <p:sp>
        <p:nvSpPr>
          <p:cNvPr id="746" name="Google Shape;746;p17"/>
          <p:cNvSpPr/>
          <p:nvPr/>
        </p:nvSpPr>
        <p:spPr>
          <a:xfrm>
            <a:off x="8020759" y="1921772"/>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747" name="Google Shape;747;p17"/>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pSp>
        <p:nvGrpSpPr>
          <p:cNvPr id="753" name="Google Shape;753;gfeeebfaf6f_0_62"/>
          <p:cNvGrpSpPr/>
          <p:nvPr/>
        </p:nvGrpSpPr>
        <p:grpSpPr>
          <a:xfrm>
            <a:off x="594681" y="909881"/>
            <a:ext cx="10882719" cy="463500"/>
            <a:chOff x="444499" y="1136780"/>
            <a:chExt cx="8164693" cy="463500"/>
          </a:xfrm>
        </p:grpSpPr>
        <p:cxnSp>
          <p:nvCxnSpPr>
            <p:cNvPr id="754" name="Google Shape;754;gfeeebfaf6f_0_62"/>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755" name="Google Shape;755;gfeeebfaf6f_0_62"/>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756" name="Google Shape;756;gfeeebfaf6f_0_62"/>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757" name="Google Shape;757;gfeeebfaf6f_0_62"/>
          <p:cNvSpPr txBox="1"/>
          <p:nvPr/>
        </p:nvSpPr>
        <p:spPr>
          <a:xfrm>
            <a:off x="2535167" y="348245"/>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Analyse fonctionnelle</a:t>
            </a:r>
            <a:endParaRPr/>
          </a:p>
        </p:txBody>
      </p:sp>
      <p:sp>
        <p:nvSpPr>
          <p:cNvPr descr="&lt;LOGICA_QUOTE_LEFT&gt;" id="758" name="Google Shape;758;gfeeebfaf6f_0_62"/>
          <p:cNvSpPr/>
          <p:nvPr/>
        </p:nvSpPr>
        <p:spPr>
          <a:xfrm>
            <a:off x="2522626" y="367432"/>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759" name="Google Shape;759;gfeeebfaf6f_0_62"/>
          <p:cNvSpPr/>
          <p:nvPr/>
        </p:nvSpPr>
        <p:spPr>
          <a:xfrm>
            <a:off x="4705876" y="374436"/>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gfeeebfaf6f_0_62"/>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Besoins fonctionnels</a:t>
            </a:r>
            <a:endParaRPr b="1" sz="2000">
              <a:solidFill>
                <a:srgbClr val="C00000"/>
              </a:solidFill>
              <a:latin typeface="Garamond"/>
              <a:ea typeface="Garamond"/>
              <a:cs typeface="Garamond"/>
              <a:sym typeface="Garamond"/>
            </a:endParaRPr>
          </a:p>
        </p:txBody>
      </p:sp>
      <p:sp>
        <p:nvSpPr>
          <p:cNvPr descr="&lt;LOGICA_QUOTE_LEFT&gt;" id="761" name="Google Shape;761;gfeeebfaf6f_0_62"/>
          <p:cNvSpPr/>
          <p:nvPr/>
        </p:nvSpPr>
        <p:spPr>
          <a:xfrm>
            <a:off x="932057" y="1029754"/>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762" name="Google Shape;762;gfeeebfaf6f_0_62"/>
          <p:cNvSpPr/>
          <p:nvPr/>
        </p:nvSpPr>
        <p:spPr>
          <a:xfrm>
            <a:off x="3503701" y="102975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gfeeebfaf6f_0_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764" name="Google Shape;764;gfeeebfaf6f_0_62"/>
          <p:cNvSpPr txBox="1"/>
          <p:nvPr/>
        </p:nvSpPr>
        <p:spPr>
          <a:xfrm>
            <a:off x="4862713"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 </a:t>
            </a:r>
            <a:endParaRPr/>
          </a:p>
        </p:txBody>
      </p:sp>
      <p:sp>
        <p:nvSpPr>
          <p:cNvPr id="765" name="Google Shape;765;gfeeebfaf6f_0_62"/>
          <p:cNvSpPr txBox="1"/>
          <p:nvPr/>
        </p:nvSpPr>
        <p:spPr>
          <a:xfrm>
            <a:off x="6843670"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766" name="Google Shape;766;gfeeebfaf6f_0_62"/>
          <p:cNvSpPr txBox="1"/>
          <p:nvPr/>
        </p:nvSpPr>
        <p:spPr>
          <a:xfrm>
            <a:off x="340000" y="1549500"/>
            <a:ext cx="8143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Automatisation des tests</a:t>
            </a:r>
            <a:r>
              <a:rPr b="1" lang="fr-FR" sz="2400">
                <a:solidFill>
                  <a:srgbClr val="3F3F3F"/>
                </a:solidFill>
                <a:latin typeface="Garamond"/>
                <a:ea typeface="Garamond"/>
                <a:cs typeface="Garamond"/>
                <a:sym typeface="Garamond"/>
              </a:rPr>
              <a:t>- ROI</a:t>
            </a:r>
            <a:endParaRPr/>
          </a:p>
        </p:txBody>
      </p:sp>
      <p:cxnSp>
        <p:nvCxnSpPr>
          <p:cNvPr id="767" name="Google Shape;767;gfeeebfaf6f_0_62"/>
          <p:cNvCxnSpPr>
            <a:endCxn id="766" idx="2"/>
          </p:cNvCxnSpPr>
          <p:nvPr/>
        </p:nvCxnSpPr>
        <p:spPr>
          <a:xfrm>
            <a:off x="427150" y="2006100"/>
            <a:ext cx="3984600" cy="5100"/>
          </a:xfrm>
          <a:prstGeom prst="straightConnector1">
            <a:avLst/>
          </a:prstGeom>
          <a:noFill/>
          <a:ln cap="flat" cmpd="sng" w="9525">
            <a:solidFill>
              <a:schemeClr val="accent5"/>
            </a:solidFill>
            <a:prstDash val="solid"/>
            <a:miter lim="800000"/>
            <a:headEnd len="sm" w="sm" type="none"/>
            <a:tailEnd len="sm" w="sm" type="none"/>
          </a:ln>
        </p:spPr>
      </p:cxnSp>
      <p:sp>
        <p:nvSpPr>
          <p:cNvPr id="768" name="Google Shape;768;gfeeebfaf6f_0_62"/>
          <p:cNvSpPr/>
          <p:nvPr/>
        </p:nvSpPr>
        <p:spPr>
          <a:xfrm>
            <a:off x="4379134" y="1921472"/>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769" name="Google Shape;769;gfeeebfaf6f_0_62"/>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
        <p:nvSpPr>
          <p:cNvPr id="770" name="Google Shape;770;gfeeebfaf6f_0_62"/>
          <p:cNvSpPr txBox="1"/>
          <p:nvPr/>
        </p:nvSpPr>
        <p:spPr>
          <a:xfrm>
            <a:off x="427225" y="2685325"/>
            <a:ext cx="4578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sz="2200">
                <a:latin typeface="Calibri"/>
                <a:ea typeface="Calibri"/>
                <a:cs typeface="Calibri"/>
                <a:sym typeface="Calibri"/>
              </a:rPr>
              <a:t>La saisie manuel en </a:t>
            </a:r>
            <a:r>
              <a:rPr lang="fr-FR" sz="2200">
                <a:latin typeface="Calibri"/>
                <a:ea typeface="Calibri"/>
                <a:cs typeface="Calibri"/>
                <a:sym typeface="Calibri"/>
              </a:rPr>
              <a:t>quantité</a:t>
            </a:r>
            <a:r>
              <a:rPr lang="fr-FR" sz="2200">
                <a:latin typeface="Calibri"/>
                <a:ea typeface="Calibri"/>
                <a:cs typeface="Calibri"/>
                <a:sym typeface="Calibri"/>
              </a:rPr>
              <a:t> d’heure: </a:t>
            </a:r>
            <a:r>
              <a:rPr b="1" lang="fr-FR" sz="2200">
                <a:latin typeface="Calibri"/>
                <a:ea typeface="Calibri"/>
                <a:cs typeface="Calibri"/>
                <a:sym typeface="Calibri"/>
              </a:rPr>
              <a:t>206.4 heures </a:t>
            </a:r>
            <a:endParaRPr b="1" sz="2200">
              <a:latin typeface="Calibri"/>
              <a:ea typeface="Calibri"/>
              <a:cs typeface="Calibri"/>
              <a:sym typeface="Calibri"/>
            </a:endParaRPr>
          </a:p>
        </p:txBody>
      </p:sp>
      <p:sp>
        <p:nvSpPr>
          <p:cNvPr id="771" name="Google Shape;771;gfeeebfaf6f_0_62"/>
          <p:cNvSpPr txBox="1"/>
          <p:nvPr/>
        </p:nvSpPr>
        <p:spPr>
          <a:xfrm>
            <a:off x="6441250" y="2673650"/>
            <a:ext cx="5242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sz="2200">
                <a:latin typeface="Calibri"/>
                <a:ea typeface="Calibri"/>
                <a:cs typeface="Calibri"/>
                <a:sym typeface="Calibri"/>
              </a:rPr>
              <a:t>La saisie automatique en quantité d’heure: </a:t>
            </a:r>
            <a:r>
              <a:rPr b="1" lang="fr-FR" sz="2200">
                <a:latin typeface="Calibri"/>
                <a:ea typeface="Calibri"/>
                <a:cs typeface="Calibri"/>
                <a:sym typeface="Calibri"/>
              </a:rPr>
              <a:t>110 </a:t>
            </a:r>
            <a:r>
              <a:rPr b="1" lang="fr-FR" sz="2200">
                <a:latin typeface="Calibri"/>
                <a:ea typeface="Calibri"/>
                <a:cs typeface="Calibri"/>
                <a:sym typeface="Calibri"/>
              </a:rPr>
              <a:t>heures</a:t>
            </a:r>
            <a:r>
              <a:rPr lang="fr-FR" sz="2200">
                <a:latin typeface="Calibri"/>
                <a:ea typeface="Calibri"/>
                <a:cs typeface="Calibri"/>
                <a:sym typeface="Calibri"/>
              </a:rPr>
              <a:t> </a:t>
            </a:r>
            <a:endParaRPr sz="2200">
              <a:latin typeface="Calibri"/>
              <a:ea typeface="Calibri"/>
              <a:cs typeface="Calibri"/>
              <a:sym typeface="Calibri"/>
            </a:endParaRPr>
          </a:p>
        </p:txBody>
      </p:sp>
      <p:sp>
        <p:nvSpPr>
          <p:cNvPr id="772" name="Google Shape;772;gfeeebfaf6f_0_62"/>
          <p:cNvSpPr txBox="1"/>
          <p:nvPr/>
        </p:nvSpPr>
        <p:spPr>
          <a:xfrm>
            <a:off x="2878650" y="3805850"/>
            <a:ext cx="66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2200">
                <a:latin typeface="Calibri"/>
                <a:ea typeface="Calibri"/>
                <a:cs typeface="Calibri"/>
                <a:sym typeface="Calibri"/>
              </a:rPr>
              <a:t>Retour sur </a:t>
            </a:r>
            <a:r>
              <a:rPr b="1" lang="fr-FR" sz="2200">
                <a:latin typeface="Calibri"/>
                <a:ea typeface="Calibri"/>
                <a:cs typeface="Calibri"/>
                <a:sym typeface="Calibri"/>
              </a:rPr>
              <a:t>investissement en quantité d’heure </a:t>
            </a:r>
            <a:r>
              <a:rPr b="1" lang="fr-FR" sz="2200">
                <a:latin typeface="Calibri"/>
                <a:ea typeface="Calibri"/>
                <a:cs typeface="Calibri"/>
                <a:sym typeface="Calibri"/>
              </a:rPr>
              <a:t> :</a:t>
            </a:r>
            <a:endParaRPr b="1" sz="2200">
              <a:latin typeface="Calibri"/>
              <a:ea typeface="Calibri"/>
              <a:cs typeface="Calibri"/>
              <a:sym typeface="Calibri"/>
            </a:endParaRPr>
          </a:p>
          <a:p>
            <a:pPr indent="0" lvl="0" marL="0" rtl="0" algn="ctr">
              <a:spcBef>
                <a:spcPts val="0"/>
              </a:spcBef>
              <a:spcAft>
                <a:spcPts val="0"/>
              </a:spcAft>
              <a:buNone/>
            </a:pPr>
            <a:r>
              <a:rPr b="1" lang="fr-FR" sz="2200">
                <a:latin typeface="Calibri"/>
                <a:ea typeface="Calibri"/>
                <a:cs typeface="Calibri"/>
                <a:sym typeface="Calibri"/>
              </a:rPr>
              <a:t> 206.4 - 110 = 96.4 heures</a:t>
            </a:r>
            <a:endParaRPr b="1" sz="2200">
              <a:latin typeface="Calibri"/>
              <a:ea typeface="Calibri"/>
              <a:cs typeface="Calibri"/>
              <a:sym typeface="Calibri"/>
            </a:endParaRPr>
          </a:p>
        </p:txBody>
      </p:sp>
      <p:sp>
        <p:nvSpPr>
          <p:cNvPr id="773" name="Google Shape;773;gfeeebfaf6f_0_62"/>
          <p:cNvSpPr txBox="1"/>
          <p:nvPr/>
        </p:nvSpPr>
        <p:spPr>
          <a:xfrm>
            <a:off x="4596000" y="5175600"/>
            <a:ext cx="3000000" cy="5388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FR" sz="2300">
                <a:solidFill>
                  <a:schemeClr val="dk1"/>
                </a:solidFill>
                <a:latin typeface="Calibri"/>
                <a:ea typeface="Calibri"/>
                <a:cs typeface="Calibri"/>
                <a:sym typeface="Calibri"/>
              </a:rPr>
              <a:t>12 </a:t>
            </a:r>
            <a:r>
              <a:rPr b="1" lang="fr-FR" sz="2300">
                <a:solidFill>
                  <a:schemeClr val="dk1"/>
                </a:solidFill>
                <a:latin typeface="Calibri"/>
                <a:ea typeface="Calibri"/>
                <a:cs typeface="Calibri"/>
                <a:sym typeface="Calibri"/>
              </a:rPr>
              <a:t>jours de travail</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grpSp>
        <p:nvGrpSpPr>
          <p:cNvPr id="779" name="Google Shape;779;g155b808f3ce_0_91"/>
          <p:cNvGrpSpPr/>
          <p:nvPr/>
        </p:nvGrpSpPr>
        <p:grpSpPr>
          <a:xfrm>
            <a:off x="594681" y="909881"/>
            <a:ext cx="10882719" cy="463500"/>
            <a:chOff x="444499" y="1136780"/>
            <a:chExt cx="8164693" cy="463500"/>
          </a:xfrm>
        </p:grpSpPr>
        <p:cxnSp>
          <p:nvCxnSpPr>
            <p:cNvPr id="780" name="Google Shape;780;g155b808f3ce_0_91"/>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781" name="Google Shape;781;g155b808f3ce_0_91"/>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782" name="Google Shape;782;g155b808f3ce_0_91"/>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783" name="Google Shape;783;g155b808f3ce_0_91"/>
          <p:cNvSpPr txBox="1"/>
          <p:nvPr/>
        </p:nvSpPr>
        <p:spPr>
          <a:xfrm>
            <a:off x="2535167" y="348245"/>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Analyse fonctionnelle</a:t>
            </a:r>
            <a:endParaRPr/>
          </a:p>
        </p:txBody>
      </p:sp>
      <p:sp>
        <p:nvSpPr>
          <p:cNvPr descr="&lt;LOGICA_QUOTE_LEFT&gt;" id="784" name="Google Shape;784;g155b808f3ce_0_91"/>
          <p:cNvSpPr/>
          <p:nvPr/>
        </p:nvSpPr>
        <p:spPr>
          <a:xfrm>
            <a:off x="2522626" y="367432"/>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785" name="Google Shape;785;g155b808f3ce_0_91"/>
          <p:cNvSpPr/>
          <p:nvPr/>
        </p:nvSpPr>
        <p:spPr>
          <a:xfrm>
            <a:off x="4705876" y="374436"/>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g155b808f3ce_0_91"/>
          <p:cNvSpPr/>
          <p:nvPr/>
        </p:nvSpPr>
        <p:spPr>
          <a:xfrm>
            <a:off x="1098330" y="967497"/>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Besoins fonctionnels</a:t>
            </a:r>
            <a:endParaRPr b="1" sz="2000">
              <a:solidFill>
                <a:srgbClr val="C00000"/>
              </a:solidFill>
              <a:latin typeface="Garamond"/>
              <a:ea typeface="Garamond"/>
              <a:cs typeface="Garamond"/>
              <a:sym typeface="Garamond"/>
            </a:endParaRPr>
          </a:p>
        </p:txBody>
      </p:sp>
      <p:sp>
        <p:nvSpPr>
          <p:cNvPr descr="&lt;LOGICA_QUOTE_LEFT&gt;" id="787" name="Google Shape;787;g155b808f3ce_0_91"/>
          <p:cNvSpPr/>
          <p:nvPr/>
        </p:nvSpPr>
        <p:spPr>
          <a:xfrm>
            <a:off x="932057" y="1029754"/>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788" name="Google Shape;788;g155b808f3ce_0_91"/>
          <p:cNvSpPr/>
          <p:nvPr/>
        </p:nvSpPr>
        <p:spPr>
          <a:xfrm>
            <a:off x="3503701" y="102975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g155b808f3ce_0_9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790" name="Google Shape;790;g155b808f3ce_0_91"/>
          <p:cNvSpPr txBox="1"/>
          <p:nvPr/>
        </p:nvSpPr>
        <p:spPr>
          <a:xfrm>
            <a:off x="4862713"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 </a:t>
            </a:r>
            <a:endParaRPr/>
          </a:p>
        </p:txBody>
      </p:sp>
      <p:sp>
        <p:nvSpPr>
          <p:cNvPr id="791" name="Google Shape;791;g155b808f3ce_0_91"/>
          <p:cNvSpPr txBox="1"/>
          <p:nvPr/>
        </p:nvSpPr>
        <p:spPr>
          <a:xfrm>
            <a:off x="6843670"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792" name="Google Shape;792;g155b808f3ce_0_91"/>
          <p:cNvSpPr txBox="1"/>
          <p:nvPr/>
        </p:nvSpPr>
        <p:spPr>
          <a:xfrm>
            <a:off x="339984" y="1549500"/>
            <a:ext cx="10029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Automatisation du processus de saisie des feuilles de temps - ROI</a:t>
            </a:r>
            <a:endParaRPr/>
          </a:p>
        </p:txBody>
      </p:sp>
      <p:cxnSp>
        <p:nvCxnSpPr>
          <p:cNvPr id="793" name="Google Shape;793;g155b808f3ce_0_91"/>
          <p:cNvCxnSpPr>
            <a:endCxn id="794" idx="2"/>
          </p:cNvCxnSpPr>
          <p:nvPr/>
        </p:nvCxnSpPr>
        <p:spPr>
          <a:xfrm flipH="1" rot="10800000">
            <a:off x="420334" y="2011172"/>
            <a:ext cx="8683200" cy="19500"/>
          </a:xfrm>
          <a:prstGeom prst="straightConnector1">
            <a:avLst/>
          </a:prstGeom>
          <a:noFill/>
          <a:ln cap="flat" cmpd="sng" w="9525">
            <a:solidFill>
              <a:schemeClr val="accent5"/>
            </a:solidFill>
            <a:prstDash val="solid"/>
            <a:miter lim="800000"/>
            <a:headEnd len="sm" w="sm" type="none"/>
            <a:tailEnd len="sm" w="sm" type="none"/>
          </a:ln>
        </p:spPr>
      </p:cxnSp>
      <p:sp>
        <p:nvSpPr>
          <p:cNvPr id="794" name="Google Shape;794;g155b808f3ce_0_91"/>
          <p:cNvSpPr/>
          <p:nvPr/>
        </p:nvSpPr>
        <p:spPr>
          <a:xfrm>
            <a:off x="9103534" y="1921472"/>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795" name="Google Shape;795;g155b808f3ce_0_91"/>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
        <p:nvSpPr>
          <p:cNvPr id="796" name="Google Shape;796;g155b808f3ce_0_91"/>
          <p:cNvSpPr txBox="1"/>
          <p:nvPr/>
        </p:nvSpPr>
        <p:spPr>
          <a:xfrm>
            <a:off x="427225" y="2685325"/>
            <a:ext cx="4578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sz="2200">
                <a:latin typeface="Calibri"/>
                <a:ea typeface="Calibri"/>
                <a:cs typeface="Calibri"/>
                <a:sym typeface="Calibri"/>
              </a:rPr>
              <a:t>La saisie manuel en quantité d’heure: </a:t>
            </a:r>
            <a:r>
              <a:rPr b="1" lang="fr-FR" sz="2200">
                <a:latin typeface="Calibri"/>
                <a:ea typeface="Calibri"/>
                <a:cs typeface="Calibri"/>
                <a:sym typeface="Calibri"/>
              </a:rPr>
              <a:t>250 heures </a:t>
            </a:r>
            <a:endParaRPr b="1" sz="2200">
              <a:latin typeface="Calibri"/>
              <a:ea typeface="Calibri"/>
              <a:cs typeface="Calibri"/>
              <a:sym typeface="Calibri"/>
            </a:endParaRPr>
          </a:p>
        </p:txBody>
      </p:sp>
      <p:sp>
        <p:nvSpPr>
          <p:cNvPr id="797" name="Google Shape;797;g155b808f3ce_0_91"/>
          <p:cNvSpPr txBox="1"/>
          <p:nvPr/>
        </p:nvSpPr>
        <p:spPr>
          <a:xfrm>
            <a:off x="6441250" y="2673650"/>
            <a:ext cx="5242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sz="2200">
                <a:latin typeface="Calibri"/>
                <a:ea typeface="Calibri"/>
                <a:cs typeface="Calibri"/>
                <a:sym typeface="Calibri"/>
              </a:rPr>
              <a:t>La saisie automatique en quantité d’heure: </a:t>
            </a:r>
            <a:r>
              <a:rPr b="1" lang="fr-FR" sz="2200">
                <a:latin typeface="Calibri"/>
                <a:ea typeface="Calibri"/>
                <a:cs typeface="Calibri"/>
                <a:sym typeface="Calibri"/>
              </a:rPr>
              <a:t>87 heures</a:t>
            </a:r>
            <a:r>
              <a:rPr lang="fr-FR" sz="2200">
                <a:latin typeface="Calibri"/>
                <a:ea typeface="Calibri"/>
                <a:cs typeface="Calibri"/>
                <a:sym typeface="Calibri"/>
              </a:rPr>
              <a:t> </a:t>
            </a:r>
            <a:endParaRPr sz="2200">
              <a:latin typeface="Calibri"/>
              <a:ea typeface="Calibri"/>
              <a:cs typeface="Calibri"/>
              <a:sym typeface="Calibri"/>
            </a:endParaRPr>
          </a:p>
        </p:txBody>
      </p:sp>
      <p:sp>
        <p:nvSpPr>
          <p:cNvPr id="798" name="Google Shape;798;g155b808f3ce_0_91"/>
          <p:cNvSpPr txBox="1"/>
          <p:nvPr/>
        </p:nvSpPr>
        <p:spPr>
          <a:xfrm>
            <a:off x="2878650" y="3805850"/>
            <a:ext cx="66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2200">
                <a:latin typeface="Calibri"/>
                <a:ea typeface="Calibri"/>
                <a:cs typeface="Calibri"/>
                <a:sym typeface="Calibri"/>
              </a:rPr>
              <a:t>Retour sur investissement en quantité d’heure  :</a:t>
            </a:r>
            <a:endParaRPr b="1" sz="2200">
              <a:latin typeface="Calibri"/>
              <a:ea typeface="Calibri"/>
              <a:cs typeface="Calibri"/>
              <a:sym typeface="Calibri"/>
            </a:endParaRPr>
          </a:p>
          <a:p>
            <a:pPr indent="0" lvl="0" marL="0" rtl="0" algn="ctr">
              <a:spcBef>
                <a:spcPts val="0"/>
              </a:spcBef>
              <a:spcAft>
                <a:spcPts val="0"/>
              </a:spcAft>
              <a:buNone/>
            </a:pPr>
            <a:r>
              <a:rPr b="1" lang="fr-FR" sz="2200">
                <a:latin typeface="Calibri"/>
                <a:ea typeface="Calibri"/>
                <a:cs typeface="Calibri"/>
                <a:sym typeface="Calibri"/>
              </a:rPr>
              <a:t> 250 - 87 = 167 heures</a:t>
            </a:r>
            <a:endParaRPr b="1" sz="2200">
              <a:latin typeface="Calibri"/>
              <a:ea typeface="Calibri"/>
              <a:cs typeface="Calibri"/>
              <a:sym typeface="Calibri"/>
            </a:endParaRPr>
          </a:p>
        </p:txBody>
      </p:sp>
      <p:sp>
        <p:nvSpPr>
          <p:cNvPr id="799" name="Google Shape;799;g155b808f3ce_0_91"/>
          <p:cNvSpPr txBox="1"/>
          <p:nvPr/>
        </p:nvSpPr>
        <p:spPr>
          <a:xfrm>
            <a:off x="4596000" y="5175600"/>
            <a:ext cx="3000000" cy="5388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FR" sz="2300">
                <a:solidFill>
                  <a:schemeClr val="dk1"/>
                </a:solidFill>
                <a:latin typeface="Calibri"/>
                <a:ea typeface="Calibri"/>
                <a:cs typeface="Calibri"/>
                <a:sym typeface="Calibri"/>
              </a:rPr>
              <a:t>21 jours de travail</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cxnSp>
        <p:nvCxnSpPr>
          <p:cNvPr id="805" name="Google Shape;805;p19"/>
          <p:cNvCxnSpPr/>
          <p:nvPr/>
        </p:nvCxnSpPr>
        <p:spPr>
          <a:xfrm>
            <a:off x="2205" y="3213026"/>
            <a:ext cx="5157908" cy="0"/>
          </a:xfrm>
          <a:prstGeom prst="straightConnector1">
            <a:avLst/>
          </a:prstGeom>
          <a:noFill/>
          <a:ln cap="flat" cmpd="sng" w="50800">
            <a:solidFill>
              <a:srgbClr val="2E75B5"/>
            </a:solidFill>
            <a:prstDash val="solid"/>
            <a:miter lim="800000"/>
            <a:headEnd len="sm" w="sm" type="none"/>
            <a:tailEnd len="sm" w="sm" type="none"/>
          </a:ln>
        </p:spPr>
      </p:cxnSp>
      <p:sp>
        <p:nvSpPr>
          <p:cNvPr id="806" name="Google Shape;806;p19"/>
          <p:cNvSpPr txBox="1"/>
          <p:nvPr/>
        </p:nvSpPr>
        <p:spPr>
          <a:xfrm>
            <a:off x="34341" y="1917182"/>
            <a:ext cx="9373260" cy="1015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5999">
                <a:solidFill>
                  <a:schemeClr val="dk1"/>
                </a:solidFill>
                <a:latin typeface="Calibri"/>
                <a:ea typeface="Calibri"/>
                <a:cs typeface="Calibri"/>
                <a:sym typeface="Calibri"/>
              </a:rPr>
              <a:t>Etude conceptuelle</a:t>
            </a:r>
            <a:endParaRPr/>
          </a:p>
        </p:txBody>
      </p:sp>
      <p:sp>
        <p:nvSpPr>
          <p:cNvPr id="807" name="Google Shape;80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808" name="Google Shape;808;p19"/>
          <p:cNvSpPr/>
          <p:nvPr/>
        </p:nvSpPr>
        <p:spPr>
          <a:xfrm>
            <a:off x="0" y="1251281"/>
            <a:ext cx="12192000" cy="112295"/>
          </a:xfrm>
          <a:prstGeom prst="rect">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E75B5"/>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3" name="Shape 813"/>
        <p:cNvGrpSpPr/>
        <p:nvPr/>
      </p:nvGrpSpPr>
      <p:grpSpPr>
        <a:xfrm>
          <a:off x="0" y="0"/>
          <a:ext cx="0" cy="0"/>
          <a:chOff x="0" y="0"/>
          <a:chExt cx="0" cy="0"/>
        </a:xfrm>
      </p:grpSpPr>
      <p:grpSp>
        <p:nvGrpSpPr>
          <p:cNvPr id="814" name="Google Shape;814;p21"/>
          <p:cNvGrpSpPr/>
          <p:nvPr/>
        </p:nvGrpSpPr>
        <p:grpSpPr>
          <a:xfrm>
            <a:off x="594659" y="909881"/>
            <a:ext cx="10882372" cy="463420"/>
            <a:chOff x="444499" y="1136780"/>
            <a:chExt cx="8164731" cy="463420"/>
          </a:xfrm>
        </p:grpSpPr>
        <p:cxnSp>
          <p:nvCxnSpPr>
            <p:cNvPr id="815" name="Google Shape;815;p21"/>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816" name="Google Shape;816;p21"/>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817" name="Google Shape;817;p21"/>
          <p:cNvSpPr txBox="1"/>
          <p:nvPr/>
        </p:nvSpPr>
        <p:spPr>
          <a:xfrm>
            <a:off x="4505297" y="311806"/>
            <a:ext cx="2605396"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Etude conceptuelle</a:t>
            </a:r>
            <a:endParaRPr/>
          </a:p>
        </p:txBody>
      </p:sp>
      <p:sp>
        <p:nvSpPr>
          <p:cNvPr descr="&lt;LOGICA_QUOTE_LEFT&gt;" id="818" name="Google Shape;818;p21"/>
          <p:cNvSpPr/>
          <p:nvPr/>
        </p:nvSpPr>
        <p:spPr>
          <a:xfrm>
            <a:off x="4730829" y="326935"/>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819" name="Google Shape;819;p21"/>
          <p:cNvSpPr/>
          <p:nvPr/>
        </p:nvSpPr>
        <p:spPr>
          <a:xfrm>
            <a:off x="6678359" y="305388"/>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820" name="Google Shape;820;p21"/>
          <p:cNvSpPr/>
          <p:nvPr/>
        </p:nvSpPr>
        <p:spPr>
          <a:xfrm>
            <a:off x="747932" y="1054236"/>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821" name="Google Shape;821;p21"/>
          <p:cNvSpPr/>
          <p:nvPr/>
        </p:nvSpPr>
        <p:spPr>
          <a:xfrm>
            <a:off x="2632572" y="1054236"/>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21"/>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823" name="Google Shape;823;p21"/>
          <p:cNvSpPr/>
          <p:nvPr/>
        </p:nvSpPr>
        <p:spPr>
          <a:xfrm>
            <a:off x="918011" y="1119732"/>
            <a:ext cx="15768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2000">
                <a:solidFill>
                  <a:srgbClr val="C00000"/>
                </a:solidFill>
                <a:latin typeface="Garamond"/>
                <a:ea typeface="Garamond"/>
                <a:cs typeface="Garamond"/>
                <a:sym typeface="Garamond"/>
              </a:rPr>
              <a:t>Diagramme Use case</a:t>
            </a:r>
            <a:endParaRPr b="1" sz="2000">
              <a:solidFill>
                <a:srgbClr val="C00000"/>
              </a:solidFill>
              <a:latin typeface="Garamond"/>
              <a:ea typeface="Garamond"/>
              <a:cs typeface="Garamond"/>
              <a:sym typeface="Garamond"/>
            </a:endParaRPr>
          </a:p>
        </p:txBody>
      </p:sp>
      <p:sp>
        <p:nvSpPr>
          <p:cNvPr id="824" name="Google Shape;824;p21"/>
          <p:cNvSpPr txBox="1"/>
          <p:nvPr/>
        </p:nvSpPr>
        <p:spPr>
          <a:xfrm>
            <a:off x="340000" y="1900025"/>
            <a:ext cx="7345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Diagramme de cas d’utilisation des tests </a:t>
            </a:r>
            <a:r>
              <a:rPr b="1" lang="fr-FR" sz="2400">
                <a:solidFill>
                  <a:srgbClr val="3F3F3F"/>
                </a:solidFill>
                <a:latin typeface="Garamond"/>
                <a:ea typeface="Garamond"/>
                <a:cs typeface="Garamond"/>
                <a:sym typeface="Garamond"/>
              </a:rPr>
              <a:t>automatisés</a:t>
            </a:r>
            <a:r>
              <a:rPr b="1" lang="fr-FR" sz="2400">
                <a:solidFill>
                  <a:srgbClr val="3F3F3F"/>
                </a:solidFill>
                <a:latin typeface="Garamond"/>
                <a:ea typeface="Garamond"/>
                <a:cs typeface="Garamond"/>
                <a:sym typeface="Garamond"/>
              </a:rPr>
              <a:t> </a:t>
            </a:r>
            <a:endParaRPr/>
          </a:p>
        </p:txBody>
      </p:sp>
      <p:cxnSp>
        <p:nvCxnSpPr>
          <p:cNvPr id="825" name="Google Shape;825;p21"/>
          <p:cNvCxnSpPr>
            <a:endCxn id="826" idx="2"/>
          </p:cNvCxnSpPr>
          <p:nvPr/>
        </p:nvCxnSpPr>
        <p:spPr>
          <a:xfrm flipH="1" rot="10800000">
            <a:off x="470337" y="2357355"/>
            <a:ext cx="5665200" cy="4200"/>
          </a:xfrm>
          <a:prstGeom prst="straightConnector1">
            <a:avLst/>
          </a:prstGeom>
          <a:noFill/>
          <a:ln cap="flat" cmpd="sng" w="9525">
            <a:solidFill>
              <a:schemeClr val="accent5"/>
            </a:solidFill>
            <a:prstDash val="solid"/>
            <a:miter lim="800000"/>
            <a:headEnd len="sm" w="sm" type="none"/>
            <a:tailEnd len="sm" w="sm" type="none"/>
          </a:ln>
        </p:spPr>
      </p:cxnSp>
      <p:sp>
        <p:nvSpPr>
          <p:cNvPr id="826" name="Google Shape;826;p21"/>
          <p:cNvSpPr/>
          <p:nvPr/>
        </p:nvSpPr>
        <p:spPr>
          <a:xfrm>
            <a:off x="6135537" y="2267655"/>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827" name="Google Shape;82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828" name="Google Shape;828;p21"/>
          <p:cNvSpPr txBox="1"/>
          <p:nvPr/>
        </p:nvSpPr>
        <p:spPr>
          <a:xfrm>
            <a:off x="2753882"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829" name="Google Shape;829;p21"/>
          <p:cNvSpPr txBox="1"/>
          <p:nvPr/>
        </p:nvSpPr>
        <p:spPr>
          <a:xfrm>
            <a:off x="6868722"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830" name="Google Shape;830;p21"/>
          <p:cNvSpPr/>
          <p:nvPr/>
        </p:nvSpPr>
        <p:spPr>
          <a:xfrm>
            <a:off x="6067569" y="1108973"/>
            <a:ext cx="25323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1800">
                <a:solidFill>
                  <a:srgbClr val="53585F"/>
                </a:solidFill>
                <a:latin typeface="Garamond"/>
                <a:ea typeface="Garamond"/>
                <a:cs typeface="Garamond"/>
                <a:sym typeface="Garamond"/>
              </a:rPr>
              <a:t>Diagrammes                   de séquences</a:t>
            </a:r>
            <a:endParaRPr b="1" sz="1800">
              <a:solidFill>
                <a:srgbClr val="53585F"/>
              </a:solidFill>
              <a:latin typeface="Garamond"/>
              <a:ea typeface="Garamond"/>
              <a:cs typeface="Garamond"/>
              <a:sym typeface="Garamond"/>
            </a:endParaRPr>
          </a:p>
        </p:txBody>
      </p:sp>
      <p:pic>
        <p:nvPicPr>
          <p:cNvPr id="831" name="Google Shape;831;p21"/>
          <p:cNvPicPr preferRelativeResize="0"/>
          <p:nvPr/>
        </p:nvPicPr>
        <p:blipFill>
          <a:blip r:embed="rId3">
            <a:alphaModFix/>
          </a:blip>
          <a:stretch>
            <a:fillRect/>
          </a:stretch>
        </p:blipFill>
        <p:spPr>
          <a:xfrm>
            <a:off x="3793507" y="2974026"/>
            <a:ext cx="7890068" cy="2473600"/>
          </a:xfrm>
          <a:prstGeom prst="rect">
            <a:avLst/>
          </a:prstGeom>
          <a:noFill/>
          <a:ln>
            <a:noFill/>
          </a:ln>
        </p:spPr>
      </p:pic>
      <p:sp>
        <p:nvSpPr>
          <p:cNvPr id="832" name="Google Shape;832;p21"/>
          <p:cNvSpPr/>
          <p:nvPr/>
        </p:nvSpPr>
        <p:spPr>
          <a:xfrm>
            <a:off x="9120101" y="1119691"/>
            <a:ext cx="1844400" cy="4770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FR" sz="1800">
                <a:solidFill>
                  <a:srgbClr val="53585F"/>
                </a:solidFill>
                <a:latin typeface="Garamond"/>
                <a:ea typeface="Garamond"/>
                <a:cs typeface="Garamond"/>
                <a:sym typeface="Garamond"/>
              </a:rPr>
              <a:t>Diagramme de classes</a:t>
            </a:r>
            <a:endParaRPr b="1" sz="1800">
              <a:solidFill>
                <a:srgbClr val="53585F"/>
              </a:solidFill>
              <a:latin typeface="Garamond"/>
              <a:ea typeface="Garamond"/>
              <a:cs typeface="Garamond"/>
              <a:sym typeface="Garamond"/>
            </a:endParaRPr>
          </a:p>
        </p:txBody>
      </p:sp>
      <p:sp>
        <p:nvSpPr>
          <p:cNvPr id="833" name="Google Shape;833;p21"/>
          <p:cNvSpPr txBox="1"/>
          <p:nvPr/>
        </p:nvSpPr>
        <p:spPr>
          <a:xfrm>
            <a:off x="340000" y="2594900"/>
            <a:ext cx="5163300" cy="4002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5E5E5E"/>
              </a:buClr>
              <a:buSzPts val="2000"/>
              <a:buFont typeface="Garamond"/>
              <a:buAutoNum type="arabicParenR"/>
            </a:pPr>
            <a:r>
              <a:rPr lang="fr-FR" sz="2000">
                <a:solidFill>
                  <a:srgbClr val="5E5E5E"/>
                </a:solidFill>
                <a:latin typeface="Garamond"/>
                <a:ea typeface="Garamond"/>
                <a:cs typeface="Garamond"/>
                <a:sym typeface="Garamond"/>
              </a:rPr>
              <a:t>L’intégration du nouvel ERP</a:t>
            </a:r>
            <a:endParaRPr sz="2000">
              <a:solidFill>
                <a:srgbClr val="5E5E5E"/>
              </a:solidFill>
              <a:latin typeface="Garamond"/>
              <a:ea typeface="Garamond"/>
              <a:cs typeface="Garamond"/>
              <a:sym typeface="Garamond"/>
            </a:endParaRPr>
          </a:p>
        </p:txBody>
      </p:sp>
      <p:sp>
        <p:nvSpPr>
          <p:cNvPr id="834" name="Google Shape;834;p21"/>
          <p:cNvSpPr/>
          <p:nvPr/>
        </p:nvSpPr>
        <p:spPr>
          <a:xfrm>
            <a:off x="3015037" y="1108973"/>
            <a:ext cx="25323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1800">
                <a:solidFill>
                  <a:srgbClr val="53585F"/>
                </a:solidFill>
                <a:latin typeface="Garamond"/>
                <a:ea typeface="Garamond"/>
                <a:cs typeface="Garamond"/>
                <a:sym typeface="Garamond"/>
              </a:rPr>
              <a:t>Diagrammes                   de Workflow</a:t>
            </a:r>
            <a:endParaRPr b="1" sz="1800">
              <a:solidFill>
                <a:srgbClr val="53585F"/>
              </a:solidFill>
              <a:latin typeface="Garamond"/>
              <a:ea typeface="Garamond"/>
              <a:cs typeface="Garamond"/>
              <a:sym typeface="Garamond"/>
            </a:endParaRPr>
          </a:p>
        </p:txBody>
      </p:sp>
      <p:sp>
        <p:nvSpPr>
          <p:cNvPr id="835" name="Google Shape;835;p21"/>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grpSp>
        <p:nvGrpSpPr>
          <p:cNvPr id="841" name="Google Shape;841;g155b808f3ce_0_140"/>
          <p:cNvGrpSpPr/>
          <p:nvPr/>
        </p:nvGrpSpPr>
        <p:grpSpPr>
          <a:xfrm>
            <a:off x="594681" y="951446"/>
            <a:ext cx="10882719" cy="463500"/>
            <a:chOff x="444499" y="1136780"/>
            <a:chExt cx="8164693" cy="463500"/>
          </a:xfrm>
        </p:grpSpPr>
        <p:cxnSp>
          <p:nvCxnSpPr>
            <p:cNvPr id="842" name="Google Shape;842;g155b808f3ce_0_140"/>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843" name="Google Shape;843;g155b808f3ce_0_140"/>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844" name="Google Shape;844;g155b808f3ce_0_140"/>
          <p:cNvSpPr txBox="1"/>
          <p:nvPr/>
        </p:nvSpPr>
        <p:spPr>
          <a:xfrm>
            <a:off x="4486247" y="346300"/>
            <a:ext cx="2605500" cy="43350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Etude conceptuelle</a:t>
            </a:r>
            <a:endParaRPr b="1" sz="2400">
              <a:solidFill>
                <a:schemeClr val="dk1"/>
              </a:solidFill>
              <a:latin typeface="Garamond"/>
              <a:ea typeface="Garamond"/>
              <a:cs typeface="Garamond"/>
              <a:sym typeface="Garamond"/>
            </a:endParaRPr>
          </a:p>
        </p:txBody>
      </p:sp>
      <p:sp>
        <p:nvSpPr>
          <p:cNvPr descr="&lt;LOGICA_QUOTE_LEFT&gt;" id="845" name="Google Shape;845;g155b808f3ce_0_140"/>
          <p:cNvSpPr/>
          <p:nvPr/>
        </p:nvSpPr>
        <p:spPr>
          <a:xfrm>
            <a:off x="4749879" y="336377"/>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846" name="Google Shape;846;g155b808f3ce_0_140"/>
          <p:cNvSpPr/>
          <p:nvPr/>
        </p:nvSpPr>
        <p:spPr>
          <a:xfrm>
            <a:off x="6678359" y="3148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g155b808f3ce_0_140"/>
          <p:cNvSpPr txBox="1"/>
          <p:nvPr/>
        </p:nvSpPr>
        <p:spPr>
          <a:xfrm>
            <a:off x="14404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848" name="Google Shape;848;g155b808f3ce_0_140"/>
          <p:cNvSpPr/>
          <p:nvPr/>
        </p:nvSpPr>
        <p:spPr>
          <a:xfrm>
            <a:off x="906993" y="943460"/>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t/>
            </a:r>
            <a:endParaRPr b="1" sz="2000">
              <a:solidFill>
                <a:srgbClr val="C00000"/>
              </a:solidFill>
              <a:latin typeface="Garamond"/>
              <a:ea typeface="Garamond"/>
              <a:cs typeface="Garamond"/>
              <a:sym typeface="Garamond"/>
            </a:endParaRPr>
          </a:p>
        </p:txBody>
      </p:sp>
      <p:sp>
        <p:nvSpPr>
          <p:cNvPr id="849" name="Google Shape;849;g155b808f3ce_0_140"/>
          <p:cNvSpPr txBox="1"/>
          <p:nvPr/>
        </p:nvSpPr>
        <p:spPr>
          <a:xfrm>
            <a:off x="242645" y="2053209"/>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Diagramme </a:t>
            </a:r>
            <a:r>
              <a:rPr b="1" lang="fr-FR" sz="2400">
                <a:solidFill>
                  <a:srgbClr val="3F3F3F"/>
                </a:solidFill>
                <a:latin typeface="Garamond"/>
                <a:ea typeface="Garamond"/>
                <a:cs typeface="Garamond"/>
                <a:sym typeface="Garamond"/>
              </a:rPr>
              <a:t>d'activité</a:t>
            </a:r>
            <a:r>
              <a:rPr b="1" lang="fr-FR" sz="2400">
                <a:solidFill>
                  <a:srgbClr val="3F3F3F"/>
                </a:solidFill>
                <a:latin typeface="Garamond"/>
                <a:ea typeface="Garamond"/>
                <a:cs typeface="Garamond"/>
                <a:sym typeface="Garamond"/>
              </a:rPr>
              <a:t> </a:t>
            </a:r>
            <a:endParaRPr/>
          </a:p>
        </p:txBody>
      </p:sp>
      <p:cxnSp>
        <p:nvCxnSpPr>
          <p:cNvPr id="850" name="Google Shape;850;g155b808f3ce_0_140"/>
          <p:cNvCxnSpPr/>
          <p:nvPr/>
        </p:nvCxnSpPr>
        <p:spPr>
          <a:xfrm flipH="1" rot="10800000">
            <a:off x="282575" y="2503075"/>
            <a:ext cx="3387900" cy="5700"/>
          </a:xfrm>
          <a:prstGeom prst="straightConnector1">
            <a:avLst/>
          </a:prstGeom>
          <a:noFill/>
          <a:ln cap="flat" cmpd="sng" w="9525">
            <a:solidFill>
              <a:schemeClr val="accent5"/>
            </a:solidFill>
            <a:prstDash val="solid"/>
            <a:miter lim="800000"/>
            <a:headEnd len="sm" w="sm" type="none"/>
            <a:tailEnd len="sm" w="sm" type="none"/>
          </a:ln>
        </p:spPr>
      </p:cxnSp>
      <p:sp>
        <p:nvSpPr>
          <p:cNvPr id="851" name="Google Shape;851;g155b808f3ce_0_1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852" name="Google Shape;852;g155b808f3ce_0_140"/>
          <p:cNvSpPr txBox="1"/>
          <p:nvPr/>
        </p:nvSpPr>
        <p:spPr>
          <a:xfrm>
            <a:off x="2741356"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853" name="Google Shape;853;g155b808f3ce_0_140"/>
          <p:cNvSpPr txBox="1"/>
          <p:nvPr/>
        </p:nvSpPr>
        <p:spPr>
          <a:xfrm>
            <a:off x="675598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854" name="Google Shape;854;g155b808f3ce_0_140"/>
          <p:cNvSpPr/>
          <p:nvPr/>
        </p:nvSpPr>
        <p:spPr>
          <a:xfrm>
            <a:off x="5834204" y="1100348"/>
            <a:ext cx="25323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1800">
                <a:solidFill>
                  <a:srgbClr val="53585F"/>
                </a:solidFill>
                <a:latin typeface="Garamond"/>
                <a:ea typeface="Garamond"/>
                <a:cs typeface="Garamond"/>
                <a:sym typeface="Garamond"/>
              </a:rPr>
              <a:t>Diagrammes                   de séquences</a:t>
            </a:r>
            <a:endParaRPr b="1" sz="1800">
              <a:solidFill>
                <a:srgbClr val="53585F"/>
              </a:solidFill>
              <a:latin typeface="Garamond"/>
              <a:ea typeface="Garamond"/>
              <a:cs typeface="Garamond"/>
              <a:sym typeface="Garamond"/>
            </a:endParaRPr>
          </a:p>
        </p:txBody>
      </p:sp>
      <p:sp>
        <p:nvSpPr>
          <p:cNvPr id="855" name="Google Shape;855;g155b808f3ce_0_140"/>
          <p:cNvSpPr/>
          <p:nvPr/>
        </p:nvSpPr>
        <p:spPr>
          <a:xfrm>
            <a:off x="3581615" y="2419383"/>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856" name="Google Shape;856;g155b808f3ce_0_140"/>
          <p:cNvSpPr txBox="1"/>
          <p:nvPr/>
        </p:nvSpPr>
        <p:spPr>
          <a:xfrm>
            <a:off x="340000" y="2594900"/>
            <a:ext cx="6292200" cy="400200"/>
          </a:xfrm>
          <a:prstGeom prst="rect">
            <a:avLst/>
          </a:prstGeom>
          <a:noFill/>
          <a:ln>
            <a:noFill/>
          </a:ln>
        </p:spPr>
        <p:txBody>
          <a:bodyPr anchorCtr="0" anchor="t" bIns="45700" lIns="91425" spcFirstLastPara="1" rIns="91425" wrap="square" tIns="45700">
            <a:spAutoFit/>
          </a:bodyPr>
          <a:lstStyle/>
          <a:p>
            <a:pPr indent="457200" lvl="0" marL="0" rtl="0" algn="l">
              <a:lnSpc>
                <a:spcPct val="115000"/>
              </a:lnSpc>
              <a:spcBef>
                <a:spcPts val="0"/>
              </a:spcBef>
              <a:spcAft>
                <a:spcPts val="0"/>
              </a:spcAft>
              <a:buNone/>
            </a:pPr>
            <a:r>
              <a:rPr lang="fr-FR" sz="2000">
                <a:solidFill>
                  <a:srgbClr val="5E5E5E"/>
                </a:solidFill>
                <a:latin typeface="Garamond"/>
                <a:ea typeface="Garamond"/>
                <a:cs typeface="Garamond"/>
                <a:sym typeface="Garamond"/>
              </a:rPr>
              <a:t>La Saisie manuelle des feuilles de temps </a:t>
            </a:r>
            <a:endParaRPr b="1" sz="2000">
              <a:solidFill>
                <a:srgbClr val="5E5E5E"/>
              </a:solidFill>
              <a:latin typeface="Garamond"/>
              <a:ea typeface="Garamond"/>
              <a:cs typeface="Garamond"/>
              <a:sym typeface="Garamond"/>
            </a:endParaRPr>
          </a:p>
        </p:txBody>
      </p:sp>
      <p:sp>
        <p:nvSpPr>
          <p:cNvPr descr="&lt;LOGICA_QUOTE_LEFT&gt;" id="857" name="Google Shape;857;g155b808f3ce_0_140"/>
          <p:cNvSpPr/>
          <p:nvPr/>
        </p:nvSpPr>
        <p:spPr>
          <a:xfrm>
            <a:off x="3270150" y="105706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858" name="Google Shape;858;g155b808f3ce_0_140"/>
          <p:cNvSpPr/>
          <p:nvPr/>
        </p:nvSpPr>
        <p:spPr>
          <a:xfrm>
            <a:off x="5365062" y="105706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g155b808f3ce_0_140"/>
          <p:cNvSpPr/>
          <p:nvPr/>
        </p:nvSpPr>
        <p:spPr>
          <a:xfrm>
            <a:off x="3418475" y="1143652"/>
            <a:ext cx="18141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2000">
                <a:solidFill>
                  <a:srgbClr val="C00000"/>
                </a:solidFill>
                <a:latin typeface="Garamond"/>
                <a:ea typeface="Garamond"/>
                <a:cs typeface="Garamond"/>
                <a:sym typeface="Garamond"/>
              </a:rPr>
              <a:t>Diagramme </a:t>
            </a:r>
            <a:r>
              <a:rPr b="1" lang="fr-FR" sz="2000">
                <a:solidFill>
                  <a:srgbClr val="C00000"/>
                </a:solidFill>
                <a:latin typeface="Garamond"/>
                <a:ea typeface="Garamond"/>
                <a:cs typeface="Garamond"/>
                <a:sym typeface="Garamond"/>
              </a:rPr>
              <a:t>d'activité</a:t>
            </a:r>
            <a:endParaRPr b="1" sz="2000">
              <a:solidFill>
                <a:srgbClr val="C00000"/>
              </a:solidFill>
              <a:latin typeface="Garamond"/>
              <a:ea typeface="Garamond"/>
              <a:cs typeface="Garamond"/>
              <a:sym typeface="Garamond"/>
            </a:endParaRPr>
          </a:p>
        </p:txBody>
      </p:sp>
      <p:pic>
        <p:nvPicPr>
          <p:cNvPr id="860" name="Google Shape;860;g155b808f3ce_0_140"/>
          <p:cNvPicPr preferRelativeResize="0"/>
          <p:nvPr/>
        </p:nvPicPr>
        <p:blipFill>
          <a:blip r:embed="rId3">
            <a:alphaModFix/>
          </a:blip>
          <a:stretch>
            <a:fillRect/>
          </a:stretch>
        </p:blipFill>
        <p:spPr>
          <a:xfrm>
            <a:off x="7631674" y="1578178"/>
            <a:ext cx="1685162" cy="4928397"/>
          </a:xfrm>
          <a:prstGeom prst="rect">
            <a:avLst/>
          </a:prstGeom>
          <a:noFill/>
          <a:ln>
            <a:noFill/>
          </a:ln>
        </p:spPr>
      </p:pic>
      <p:sp>
        <p:nvSpPr>
          <p:cNvPr id="861" name="Google Shape;861;g155b808f3ce_0_140"/>
          <p:cNvSpPr/>
          <p:nvPr/>
        </p:nvSpPr>
        <p:spPr>
          <a:xfrm>
            <a:off x="8968126" y="1100341"/>
            <a:ext cx="1844400" cy="4770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FR" sz="1800">
                <a:solidFill>
                  <a:srgbClr val="53585F"/>
                </a:solidFill>
                <a:latin typeface="Garamond"/>
                <a:ea typeface="Garamond"/>
                <a:cs typeface="Garamond"/>
                <a:sym typeface="Garamond"/>
              </a:rPr>
              <a:t>Diagramme de classes</a:t>
            </a:r>
            <a:endParaRPr b="1" sz="1800">
              <a:solidFill>
                <a:srgbClr val="53585F"/>
              </a:solidFill>
              <a:latin typeface="Garamond"/>
              <a:ea typeface="Garamond"/>
              <a:cs typeface="Garamond"/>
              <a:sym typeface="Garamond"/>
            </a:endParaRPr>
          </a:p>
        </p:txBody>
      </p:sp>
      <p:sp>
        <p:nvSpPr>
          <p:cNvPr id="862" name="Google Shape;862;g155b808f3ce_0_140"/>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cxnSp>
        <p:nvCxnSpPr>
          <p:cNvPr id="127" name="Google Shape;127;p4"/>
          <p:cNvCxnSpPr/>
          <p:nvPr/>
        </p:nvCxnSpPr>
        <p:spPr>
          <a:xfrm>
            <a:off x="2205" y="3213026"/>
            <a:ext cx="5157908" cy="0"/>
          </a:xfrm>
          <a:prstGeom prst="straightConnector1">
            <a:avLst/>
          </a:prstGeom>
          <a:noFill/>
          <a:ln cap="flat" cmpd="sng" w="50800">
            <a:solidFill>
              <a:srgbClr val="2E75B5"/>
            </a:solidFill>
            <a:prstDash val="solid"/>
            <a:miter lim="800000"/>
            <a:headEnd len="sm" w="sm" type="none"/>
            <a:tailEnd len="sm" w="sm" type="none"/>
          </a:ln>
        </p:spPr>
      </p:cxnSp>
      <p:sp>
        <p:nvSpPr>
          <p:cNvPr id="128" name="Google Shape;128;p4"/>
          <p:cNvSpPr txBox="1"/>
          <p:nvPr/>
        </p:nvSpPr>
        <p:spPr>
          <a:xfrm>
            <a:off x="34341" y="1917182"/>
            <a:ext cx="9373260" cy="1015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5999">
                <a:solidFill>
                  <a:schemeClr val="dk1"/>
                </a:solidFill>
                <a:latin typeface="Calibri"/>
                <a:ea typeface="Calibri"/>
                <a:cs typeface="Calibri"/>
                <a:sym typeface="Calibri"/>
              </a:rPr>
              <a:t>Contexte général</a:t>
            </a:r>
            <a:endParaRPr/>
          </a:p>
        </p:txBody>
      </p:sp>
      <p:sp>
        <p:nvSpPr>
          <p:cNvPr id="129" name="Google Shape;1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30" name="Google Shape;130;p4"/>
          <p:cNvSpPr/>
          <p:nvPr/>
        </p:nvSpPr>
        <p:spPr>
          <a:xfrm>
            <a:off x="0" y="1251281"/>
            <a:ext cx="12192000" cy="112295"/>
          </a:xfrm>
          <a:prstGeom prst="rect">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E75B5"/>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155b808f3ce_0_223"/>
          <p:cNvSpPr txBox="1"/>
          <p:nvPr/>
        </p:nvSpPr>
        <p:spPr>
          <a:xfrm>
            <a:off x="371212" y="1855271"/>
            <a:ext cx="43596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fr-FR" sz="2400">
                <a:solidFill>
                  <a:srgbClr val="3F3F3F"/>
                </a:solidFill>
                <a:latin typeface="Garamond"/>
                <a:ea typeface="Garamond"/>
                <a:cs typeface="Garamond"/>
                <a:sym typeface="Garamond"/>
              </a:rPr>
              <a:t>Diagramme de </a:t>
            </a:r>
            <a:r>
              <a:rPr b="1" lang="fr-FR" sz="2400">
                <a:solidFill>
                  <a:srgbClr val="3F3F3F"/>
                </a:solidFill>
                <a:latin typeface="Garamond"/>
                <a:ea typeface="Garamond"/>
                <a:cs typeface="Garamond"/>
                <a:sym typeface="Garamond"/>
              </a:rPr>
              <a:t>séquence</a:t>
            </a:r>
            <a:endParaRPr b="1" sz="2400">
              <a:solidFill>
                <a:srgbClr val="3F3F3F"/>
              </a:solidFill>
              <a:latin typeface="Garamond"/>
              <a:ea typeface="Garamond"/>
              <a:cs typeface="Garamond"/>
              <a:sym typeface="Garamond"/>
            </a:endParaRPr>
          </a:p>
        </p:txBody>
      </p:sp>
      <p:cxnSp>
        <p:nvCxnSpPr>
          <p:cNvPr id="869" name="Google Shape;869;g155b808f3ce_0_223"/>
          <p:cNvCxnSpPr>
            <a:endCxn id="870" idx="6"/>
          </p:cNvCxnSpPr>
          <p:nvPr/>
        </p:nvCxnSpPr>
        <p:spPr>
          <a:xfrm>
            <a:off x="513622" y="2354499"/>
            <a:ext cx="3528300" cy="21900"/>
          </a:xfrm>
          <a:prstGeom prst="straightConnector1">
            <a:avLst/>
          </a:prstGeom>
          <a:noFill/>
          <a:ln cap="flat" cmpd="sng" w="9525">
            <a:solidFill>
              <a:schemeClr val="accent5"/>
            </a:solidFill>
            <a:prstDash val="solid"/>
            <a:miter lim="800000"/>
            <a:headEnd len="sm" w="sm" type="none"/>
            <a:tailEnd len="sm" w="sm" type="none"/>
          </a:ln>
        </p:spPr>
      </p:cxnSp>
      <p:sp>
        <p:nvSpPr>
          <p:cNvPr id="870" name="Google Shape;870;g155b808f3ce_0_223"/>
          <p:cNvSpPr/>
          <p:nvPr/>
        </p:nvSpPr>
        <p:spPr>
          <a:xfrm>
            <a:off x="3864022" y="2286699"/>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871" name="Google Shape;871;g155b808f3ce_0_2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grpSp>
        <p:nvGrpSpPr>
          <p:cNvPr id="872" name="Google Shape;872;g155b808f3ce_0_223"/>
          <p:cNvGrpSpPr/>
          <p:nvPr/>
        </p:nvGrpSpPr>
        <p:grpSpPr>
          <a:xfrm>
            <a:off x="594681" y="990045"/>
            <a:ext cx="10882719" cy="463500"/>
            <a:chOff x="444499" y="1136780"/>
            <a:chExt cx="8164693" cy="463500"/>
          </a:xfrm>
        </p:grpSpPr>
        <p:cxnSp>
          <p:nvCxnSpPr>
            <p:cNvPr id="873" name="Google Shape;873;g155b808f3ce_0_223"/>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874" name="Google Shape;874;g155b808f3ce_0_223"/>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875" name="Google Shape;875;g155b808f3ce_0_223"/>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876" name="Google Shape;876;g155b808f3ce_0_223"/>
          <p:cNvSpPr/>
          <p:nvPr/>
        </p:nvSpPr>
        <p:spPr>
          <a:xfrm>
            <a:off x="906993" y="943460"/>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t/>
            </a:r>
            <a:endParaRPr b="1" sz="2000">
              <a:solidFill>
                <a:srgbClr val="C00000"/>
              </a:solidFill>
              <a:latin typeface="Garamond"/>
              <a:ea typeface="Garamond"/>
              <a:cs typeface="Garamond"/>
              <a:sym typeface="Garamond"/>
            </a:endParaRPr>
          </a:p>
        </p:txBody>
      </p:sp>
      <p:sp>
        <p:nvSpPr>
          <p:cNvPr id="877" name="Google Shape;877;g155b808f3ce_0_223"/>
          <p:cNvSpPr txBox="1"/>
          <p:nvPr/>
        </p:nvSpPr>
        <p:spPr>
          <a:xfrm>
            <a:off x="4505297" y="349384"/>
            <a:ext cx="26055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Etude conceptuelle</a:t>
            </a:r>
            <a:endParaRPr/>
          </a:p>
        </p:txBody>
      </p:sp>
      <p:sp>
        <p:nvSpPr>
          <p:cNvPr descr="&lt;LOGICA_QUOTE_LEFT&gt;" id="878" name="Google Shape;878;g155b808f3ce_0_223"/>
          <p:cNvSpPr/>
          <p:nvPr/>
        </p:nvSpPr>
        <p:spPr>
          <a:xfrm>
            <a:off x="4730829" y="33946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879" name="Google Shape;879;g155b808f3ce_0_223"/>
          <p:cNvSpPr/>
          <p:nvPr/>
        </p:nvSpPr>
        <p:spPr>
          <a:xfrm>
            <a:off x="6678359" y="31791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g155b808f3ce_0_223"/>
          <p:cNvSpPr txBox="1"/>
          <p:nvPr/>
        </p:nvSpPr>
        <p:spPr>
          <a:xfrm>
            <a:off x="2741356"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881" name="Google Shape;881;g155b808f3ce_0_223"/>
          <p:cNvSpPr txBox="1"/>
          <p:nvPr/>
        </p:nvSpPr>
        <p:spPr>
          <a:xfrm>
            <a:off x="675598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descr="&lt;LOGICA_QUOTE_LEFT&gt;" id="882" name="Google Shape;882;g155b808f3ce_0_223"/>
          <p:cNvSpPr/>
          <p:nvPr/>
        </p:nvSpPr>
        <p:spPr>
          <a:xfrm>
            <a:off x="6539308" y="1116503"/>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883" name="Google Shape;883;g155b808f3ce_0_223"/>
          <p:cNvSpPr/>
          <p:nvPr/>
        </p:nvSpPr>
        <p:spPr>
          <a:xfrm>
            <a:off x="8250099" y="1087458"/>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g155b808f3ce_0_223"/>
          <p:cNvSpPr txBox="1"/>
          <p:nvPr/>
        </p:nvSpPr>
        <p:spPr>
          <a:xfrm>
            <a:off x="340000" y="2594900"/>
            <a:ext cx="5857500" cy="400200"/>
          </a:xfrm>
          <a:prstGeom prst="rect">
            <a:avLst/>
          </a:prstGeom>
          <a:noFill/>
          <a:ln>
            <a:noFill/>
          </a:ln>
        </p:spPr>
        <p:txBody>
          <a:bodyPr anchorCtr="0" anchor="t" bIns="45700" lIns="91425" spcFirstLastPara="1" rIns="91425" wrap="square" tIns="45700">
            <a:spAutoFit/>
          </a:bodyPr>
          <a:lstStyle/>
          <a:p>
            <a:pPr indent="457200" lvl="0" marL="0" rtl="0" algn="l">
              <a:spcBef>
                <a:spcPts val="0"/>
              </a:spcBef>
              <a:spcAft>
                <a:spcPts val="0"/>
              </a:spcAft>
              <a:buNone/>
            </a:pPr>
            <a:r>
              <a:rPr lang="fr-FR" sz="2000">
                <a:solidFill>
                  <a:srgbClr val="5E5E5E"/>
                </a:solidFill>
                <a:latin typeface="Garamond"/>
                <a:ea typeface="Garamond"/>
                <a:cs typeface="Garamond"/>
                <a:sym typeface="Garamond"/>
              </a:rPr>
              <a:t>Exemple de test </a:t>
            </a:r>
            <a:r>
              <a:rPr lang="fr-FR" sz="2000">
                <a:solidFill>
                  <a:srgbClr val="5E5E5E"/>
                </a:solidFill>
                <a:latin typeface="Garamond"/>
                <a:ea typeface="Garamond"/>
                <a:cs typeface="Garamond"/>
                <a:sym typeface="Garamond"/>
              </a:rPr>
              <a:t>fonctionnel</a:t>
            </a:r>
            <a:r>
              <a:rPr lang="fr-FR" sz="2000">
                <a:solidFill>
                  <a:srgbClr val="5E5E5E"/>
                </a:solidFill>
                <a:latin typeface="Garamond"/>
                <a:ea typeface="Garamond"/>
                <a:cs typeface="Garamond"/>
                <a:sym typeface="Garamond"/>
              </a:rPr>
              <a:t> de r</a:t>
            </a:r>
            <a:r>
              <a:rPr lang="fr-FR" sz="2000">
                <a:solidFill>
                  <a:srgbClr val="5E5E5E"/>
                </a:solidFill>
                <a:latin typeface="Garamond"/>
                <a:ea typeface="Garamond"/>
                <a:cs typeface="Garamond"/>
                <a:sym typeface="Garamond"/>
              </a:rPr>
              <a:t>éservation</a:t>
            </a:r>
            <a:r>
              <a:rPr lang="fr-FR" sz="2000">
                <a:solidFill>
                  <a:srgbClr val="5E5E5E"/>
                </a:solidFill>
                <a:latin typeface="Garamond"/>
                <a:ea typeface="Garamond"/>
                <a:cs typeface="Garamond"/>
                <a:sym typeface="Garamond"/>
              </a:rPr>
              <a:t> </a:t>
            </a:r>
            <a:r>
              <a:rPr lang="fr-FR" sz="2000">
                <a:solidFill>
                  <a:srgbClr val="5E5E5E"/>
                </a:solidFill>
                <a:latin typeface="Garamond"/>
                <a:ea typeface="Garamond"/>
                <a:cs typeface="Garamond"/>
                <a:sym typeface="Garamond"/>
              </a:rPr>
              <a:t>d'hôtel</a:t>
            </a:r>
            <a:endParaRPr sz="2000">
              <a:solidFill>
                <a:srgbClr val="5E5E5E"/>
              </a:solidFill>
              <a:latin typeface="Garamond"/>
              <a:ea typeface="Garamond"/>
              <a:cs typeface="Garamond"/>
              <a:sym typeface="Garamond"/>
            </a:endParaRPr>
          </a:p>
        </p:txBody>
      </p:sp>
      <p:sp>
        <p:nvSpPr>
          <p:cNvPr id="885" name="Google Shape;885;g155b808f3ce_0_223"/>
          <p:cNvSpPr/>
          <p:nvPr/>
        </p:nvSpPr>
        <p:spPr>
          <a:xfrm>
            <a:off x="9120101" y="1119691"/>
            <a:ext cx="1844400" cy="4770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FR" sz="1800">
                <a:solidFill>
                  <a:srgbClr val="53585F"/>
                </a:solidFill>
                <a:latin typeface="Garamond"/>
                <a:ea typeface="Garamond"/>
                <a:cs typeface="Garamond"/>
                <a:sym typeface="Garamond"/>
              </a:rPr>
              <a:t>Diagramme de classes</a:t>
            </a:r>
            <a:endParaRPr b="1" sz="1800">
              <a:solidFill>
                <a:srgbClr val="53585F"/>
              </a:solidFill>
              <a:latin typeface="Garamond"/>
              <a:ea typeface="Garamond"/>
              <a:cs typeface="Garamond"/>
              <a:sym typeface="Garamond"/>
            </a:endParaRPr>
          </a:p>
        </p:txBody>
      </p:sp>
      <p:sp>
        <p:nvSpPr>
          <p:cNvPr id="886" name="Google Shape;886;g155b808f3ce_0_223"/>
          <p:cNvSpPr/>
          <p:nvPr/>
        </p:nvSpPr>
        <p:spPr>
          <a:xfrm>
            <a:off x="3362974" y="1108973"/>
            <a:ext cx="25323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1800">
                <a:solidFill>
                  <a:srgbClr val="53585F"/>
                </a:solidFill>
                <a:latin typeface="Garamond"/>
                <a:ea typeface="Garamond"/>
                <a:cs typeface="Garamond"/>
                <a:sym typeface="Garamond"/>
              </a:rPr>
              <a:t>Diagrammes</a:t>
            </a:r>
            <a:endParaRPr b="1" sz="1800">
              <a:solidFill>
                <a:srgbClr val="53585F"/>
              </a:solidFill>
              <a:latin typeface="Garamond"/>
              <a:ea typeface="Garamond"/>
              <a:cs typeface="Garamond"/>
              <a:sym typeface="Garamond"/>
            </a:endParaRPr>
          </a:p>
          <a:p>
            <a:pPr indent="0" lvl="0" marL="0" marR="0" rtl="0" algn="ctr">
              <a:spcBef>
                <a:spcPts val="0"/>
              </a:spcBef>
              <a:spcAft>
                <a:spcPts val="0"/>
              </a:spcAft>
              <a:buNone/>
            </a:pPr>
            <a:r>
              <a:rPr b="1" lang="fr-FR" sz="1800">
                <a:solidFill>
                  <a:srgbClr val="53585F"/>
                </a:solidFill>
                <a:latin typeface="Garamond"/>
                <a:ea typeface="Garamond"/>
                <a:cs typeface="Garamond"/>
                <a:sym typeface="Garamond"/>
              </a:rPr>
              <a:t>d'activité</a:t>
            </a:r>
            <a:endParaRPr b="1" sz="1800">
              <a:solidFill>
                <a:srgbClr val="53585F"/>
              </a:solidFill>
              <a:latin typeface="Garamond"/>
              <a:ea typeface="Garamond"/>
              <a:cs typeface="Garamond"/>
              <a:sym typeface="Garamond"/>
            </a:endParaRPr>
          </a:p>
        </p:txBody>
      </p:sp>
      <p:sp>
        <p:nvSpPr>
          <p:cNvPr id="887" name="Google Shape;887;g155b808f3ce_0_223"/>
          <p:cNvSpPr/>
          <p:nvPr/>
        </p:nvSpPr>
        <p:spPr>
          <a:xfrm>
            <a:off x="6779138" y="1139030"/>
            <a:ext cx="14571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Diagrammes de séquences</a:t>
            </a:r>
            <a:endParaRPr b="1" sz="2000">
              <a:solidFill>
                <a:srgbClr val="C00000"/>
              </a:solidFill>
              <a:latin typeface="Garamond"/>
              <a:ea typeface="Garamond"/>
              <a:cs typeface="Garamond"/>
              <a:sym typeface="Garamond"/>
            </a:endParaRPr>
          </a:p>
        </p:txBody>
      </p:sp>
      <p:pic>
        <p:nvPicPr>
          <p:cNvPr id="888" name="Google Shape;888;g155b808f3ce_0_223"/>
          <p:cNvPicPr preferRelativeResize="0"/>
          <p:nvPr/>
        </p:nvPicPr>
        <p:blipFill rotWithShape="1">
          <a:blip r:embed="rId3">
            <a:alphaModFix/>
          </a:blip>
          <a:srcRect b="8045" l="0" r="0" t="0"/>
          <a:stretch/>
        </p:blipFill>
        <p:spPr>
          <a:xfrm>
            <a:off x="6931075" y="2018950"/>
            <a:ext cx="2827000" cy="4227962"/>
          </a:xfrm>
          <a:prstGeom prst="rect">
            <a:avLst/>
          </a:prstGeom>
          <a:noFill/>
          <a:ln>
            <a:noFill/>
          </a:ln>
        </p:spPr>
      </p:pic>
      <p:sp>
        <p:nvSpPr>
          <p:cNvPr id="889" name="Google Shape;889;g155b808f3ce_0_223"/>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4" name="Shape 894"/>
        <p:cNvGrpSpPr/>
        <p:nvPr/>
      </p:nvGrpSpPr>
      <p:grpSpPr>
        <a:xfrm>
          <a:off x="0" y="0"/>
          <a:ext cx="0" cy="0"/>
          <a:chOff x="0" y="0"/>
          <a:chExt cx="0" cy="0"/>
        </a:xfrm>
      </p:grpSpPr>
      <p:grpSp>
        <p:nvGrpSpPr>
          <p:cNvPr id="895" name="Google Shape;895;gfeeebfaf6f_0_92"/>
          <p:cNvGrpSpPr/>
          <p:nvPr/>
        </p:nvGrpSpPr>
        <p:grpSpPr>
          <a:xfrm>
            <a:off x="594681" y="951446"/>
            <a:ext cx="10882719" cy="463500"/>
            <a:chOff x="444499" y="1136780"/>
            <a:chExt cx="8164693" cy="463500"/>
          </a:xfrm>
        </p:grpSpPr>
        <p:cxnSp>
          <p:nvCxnSpPr>
            <p:cNvPr id="896" name="Google Shape;896;gfeeebfaf6f_0_92"/>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897" name="Google Shape;897;gfeeebfaf6f_0_92"/>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898" name="Google Shape;898;gfeeebfaf6f_0_92"/>
          <p:cNvSpPr txBox="1"/>
          <p:nvPr/>
        </p:nvSpPr>
        <p:spPr>
          <a:xfrm>
            <a:off x="4486247" y="346300"/>
            <a:ext cx="2605500" cy="43350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Etude conceptuelle</a:t>
            </a:r>
            <a:endParaRPr b="1" sz="2400">
              <a:solidFill>
                <a:schemeClr val="dk1"/>
              </a:solidFill>
              <a:latin typeface="Garamond"/>
              <a:ea typeface="Garamond"/>
              <a:cs typeface="Garamond"/>
              <a:sym typeface="Garamond"/>
            </a:endParaRPr>
          </a:p>
        </p:txBody>
      </p:sp>
      <p:sp>
        <p:nvSpPr>
          <p:cNvPr descr="&lt;LOGICA_QUOTE_LEFT&gt;" id="899" name="Google Shape;899;gfeeebfaf6f_0_92"/>
          <p:cNvSpPr/>
          <p:nvPr/>
        </p:nvSpPr>
        <p:spPr>
          <a:xfrm>
            <a:off x="4749879" y="336377"/>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900" name="Google Shape;900;gfeeebfaf6f_0_92"/>
          <p:cNvSpPr/>
          <p:nvPr/>
        </p:nvSpPr>
        <p:spPr>
          <a:xfrm>
            <a:off x="6678359" y="3148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gfeeebfaf6f_0_92"/>
          <p:cNvSpPr txBox="1"/>
          <p:nvPr/>
        </p:nvSpPr>
        <p:spPr>
          <a:xfrm>
            <a:off x="14404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902" name="Google Shape;902;gfeeebfaf6f_0_92"/>
          <p:cNvSpPr/>
          <p:nvPr/>
        </p:nvSpPr>
        <p:spPr>
          <a:xfrm>
            <a:off x="906993" y="943460"/>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t/>
            </a:r>
            <a:endParaRPr b="1" sz="2000">
              <a:solidFill>
                <a:srgbClr val="C00000"/>
              </a:solidFill>
              <a:latin typeface="Garamond"/>
              <a:ea typeface="Garamond"/>
              <a:cs typeface="Garamond"/>
              <a:sym typeface="Garamond"/>
            </a:endParaRPr>
          </a:p>
        </p:txBody>
      </p:sp>
      <p:sp>
        <p:nvSpPr>
          <p:cNvPr id="903" name="Google Shape;903;gfeeebfaf6f_0_92"/>
          <p:cNvSpPr txBox="1"/>
          <p:nvPr/>
        </p:nvSpPr>
        <p:spPr>
          <a:xfrm>
            <a:off x="242645" y="2053209"/>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Diagramme </a:t>
            </a:r>
            <a:r>
              <a:rPr b="1" lang="fr-FR" sz="2400">
                <a:solidFill>
                  <a:srgbClr val="3F3F3F"/>
                </a:solidFill>
                <a:latin typeface="Garamond"/>
                <a:ea typeface="Garamond"/>
                <a:cs typeface="Garamond"/>
                <a:sym typeface="Garamond"/>
              </a:rPr>
              <a:t>d'activité </a:t>
            </a:r>
            <a:endParaRPr/>
          </a:p>
        </p:txBody>
      </p:sp>
      <p:cxnSp>
        <p:nvCxnSpPr>
          <p:cNvPr id="904" name="Google Shape;904;gfeeebfaf6f_0_92"/>
          <p:cNvCxnSpPr/>
          <p:nvPr/>
        </p:nvCxnSpPr>
        <p:spPr>
          <a:xfrm flipH="1" rot="10800000">
            <a:off x="282575" y="2503075"/>
            <a:ext cx="3387900" cy="5700"/>
          </a:xfrm>
          <a:prstGeom prst="straightConnector1">
            <a:avLst/>
          </a:prstGeom>
          <a:noFill/>
          <a:ln cap="flat" cmpd="sng" w="9525">
            <a:solidFill>
              <a:schemeClr val="accent5"/>
            </a:solidFill>
            <a:prstDash val="solid"/>
            <a:miter lim="800000"/>
            <a:headEnd len="sm" w="sm" type="none"/>
            <a:tailEnd len="sm" w="sm" type="none"/>
          </a:ln>
        </p:spPr>
      </p:cxnSp>
      <p:sp>
        <p:nvSpPr>
          <p:cNvPr id="905" name="Google Shape;905;gfeeebfaf6f_0_9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906" name="Google Shape;906;gfeeebfaf6f_0_92"/>
          <p:cNvSpPr txBox="1"/>
          <p:nvPr/>
        </p:nvSpPr>
        <p:spPr>
          <a:xfrm>
            <a:off x="2741356"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907" name="Google Shape;907;gfeeebfaf6f_0_92"/>
          <p:cNvSpPr txBox="1"/>
          <p:nvPr/>
        </p:nvSpPr>
        <p:spPr>
          <a:xfrm>
            <a:off x="675598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908" name="Google Shape;908;gfeeebfaf6f_0_92"/>
          <p:cNvSpPr/>
          <p:nvPr/>
        </p:nvSpPr>
        <p:spPr>
          <a:xfrm>
            <a:off x="1146987" y="1100348"/>
            <a:ext cx="13320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1800">
                <a:solidFill>
                  <a:srgbClr val="53585F"/>
                </a:solidFill>
                <a:latin typeface="Garamond"/>
                <a:ea typeface="Garamond"/>
                <a:cs typeface="Garamond"/>
                <a:sym typeface="Garamond"/>
              </a:rPr>
              <a:t>Diagramme Use case</a:t>
            </a:r>
            <a:endParaRPr b="1" sz="1800">
              <a:solidFill>
                <a:srgbClr val="53585F"/>
              </a:solidFill>
              <a:latin typeface="Garamond"/>
              <a:ea typeface="Garamond"/>
              <a:cs typeface="Garamond"/>
              <a:sym typeface="Garamond"/>
            </a:endParaRPr>
          </a:p>
        </p:txBody>
      </p:sp>
      <p:sp>
        <p:nvSpPr>
          <p:cNvPr id="909" name="Google Shape;909;gfeeebfaf6f_0_92"/>
          <p:cNvSpPr/>
          <p:nvPr/>
        </p:nvSpPr>
        <p:spPr>
          <a:xfrm>
            <a:off x="3581615" y="2419383"/>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910" name="Google Shape;910;gfeeebfaf6f_0_92"/>
          <p:cNvSpPr txBox="1"/>
          <p:nvPr/>
        </p:nvSpPr>
        <p:spPr>
          <a:xfrm>
            <a:off x="340000" y="2594900"/>
            <a:ext cx="6292200" cy="400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fr-FR" sz="2000">
                <a:solidFill>
                  <a:srgbClr val="5E5E5E"/>
                </a:solidFill>
                <a:latin typeface="Garamond"/>
                <a:ea typeface="Garamond"/>
                <a:cs typeface="Garamond"/>
                <a:sym typeface="Garamond"/>
              </a:rPr>
              <a:t>2)    </a:t>
            </a:r>
            <a:r>
              <a:rPr lang="fr-FR" sz="2000">
                <a:solidFill>
                  <a:srgbClr val="5E5E5E"/>
                </a:solidFill>
                <a:latin typeface="Garamond"/>
                <a:ea typeface="Garamond"/>
                <a:cs typeface="Garamond"/>
                <a:sym typeface="Garamond"/>
              </a:rPr>
              <a:t>La Saisie automatique des feuilles de temps </a:t>
            </a:r>
            <a:endParaRPr b="1" sz="2000">
              <a:solidFill>
                <a:srgbClr val="5E5E5E"/>
              </a:solidFill>
              <a:latin typeface="Garamond"/>
              <a:ea typeface="Garamond"/>
              <a:cs typeface="Garamond"/>
              <a:sym typeface="Garamond"/>
            </a:endParaRPr>
          </a:p>
        </p:txBody>
      </p:sp>
      <p:sp>
        <p:nvSpPr>
          <p:cNvPr descr="&lt;LOGICA_QUOTE_LEFT&gt;" id="911" name="Google Shape;911;gfeeebfaf6f_0_92"/>
          <p:cNvSpPr/>
          <p:nvPr/>
        </p:nvSpPr>
        <p:spPr>
          <a:xfrm>
            <a:off x="3270150" y="105706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912" name="Google Shape;912;gfeeebfaf6f_0_92"/>
          <p:cNvSpPr/>
          <p:nvPr/>
        </p:nvSpPr>
        <p:spPr>
          <a:xfrm>
            <a:off x="5365062" y="105706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gfeeebfaf6f_0_92"/>
          <p:cNvSpPr/>
          <p:nvPr/>
        </p:nvSpPr>
        <p:spPr>
          <a:xfrm>
            <a:off x="3418475" y="1143652"/>
            <a:ext cx="18141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2000">
                <a:solidFill>
                  <a:srgbClr val="C00000"/>
                </a:solidFill>
                <a:latin typeface="Garamond"/>
                <a:ea typeface="Garamond"/>
                <a:cs typeface="Garamond"/>
                <a:sym typeface="Garamond"/>
              </a:rPr>
              <a:t>Diagramme  </a:t>
            </a:r>
            <a:r>
              <a:rPr b="1" lang="fr-FR" sz="2000">
                <a:solidFill>
                  <a:srgbClr val="C00000"/>
                </a:solidFill>
                <a:latin typeface="Garamond"/>
                <a:ea typeface="Garamond"/>
                <a:cs typeface="Garamond"/>
                <a:sym typeface="Garamond"/>
              </a:rPr>
              <a:t>d'activité</a:t>
            </a:r>
            <a:r>
              <a:rPr b="1" lang="fr-FR" sz="2400">
                <a:solidFill>
                  <a:srgbClr val="3F3F3F"/>
                </a:solidFill>
                <a:latin typeface="Garamond"/>
                <a:ea typeface="Garamond"/>
                <a:cs typeface="Garamond"/>
                <a:sym typeface="Garamond"/>
              </a:rPr>
              <a:t> </a:t>
            </a:r>
            <a:endParaRPr b="1" sz="2000">
              <a:solidFill>
                <a:srgbClr val="C00000"/>
              </a:solidFill>
              <a:latin typeface="Garamond"/>
              <a:ea typeface="Garamond"/>
              <a:cs typeface="Garamond"/>
              <a:sym typeface="Garamond"/>
            </a:endParaRPr>
          </a:p>
        </p:txBody>
      </p:sp>
      <p:pic>
        <p:nvPicPr>
          <p:cNvPr id="914" name="Google Shape;914;gfeeebfaf6f_0_92"/>
          <p:cNvPicPr preferRelativeResize="0"/>
          <p:nvPr/>
        </p:nvPicPr>
        <p:blipFill>
          <a:blip r:embed="rId3">
            <a:alphaModFix/>
          </a:blip>
          <a:stretch>
            <a:fillRect/>
          </a:stretch>
        </p:blipFill>
        <p:spPr>
          <a:xfrm>
            <a:off x="7538325" y="1578175"/>
            <a:ext cx="1725688" cy="5074827"/>
          </a:xfrm>
          <a:prstGeom prst="rect">
            <a:avLst/>
          </a:prstGeom>
          <a:noFill/>
          <a:ln>
            <a:noFill/>
          </a:ln>
        </p:spPr>
      </p:pic>
      <p:sp>
        <p:nvSpPr>
          <p:cNvPr id="915" name="Google Shape;915;gfeeebfaf6f_0_92"/>
          <p:cNvSpPr/>
          <p:nvPr/>
        </p:nvSpPr>
        <p:spPr>
          <a:xfrm>
            <a:off x="8968126" y="1100341"/>
            <a:ext cx="1844400" cy="4770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FR" sz="1800">
                <a:solidFill>
                  <a:srgbClr val="53585F"/>
                </a:solidFill>
                <a:latin typeface="Garamond"/>
                <a:ea typeface="Garamond"/>
                <a:cs typeface="Garamond"/>
                <a:sym typeface="Garamond"/>
              </a:rPr>
              <a:t>Diagramme de classes</a:t>
            </a:r>
            <a:endParaRPr b="1" sz="1800">
              <a:solidFill>
                <a:srgbClr val="53585F"/>
              </a:solidFill>
              <a:latin typeface="Garamond"/>
              <a:ea typeface="Garamond"/>
              <a:cs typeface="Garamond"/>
              <a:sym typeface="Garamond"/>
            </a:endParaRPr>
          </a:p>
        </p:txBody>
      </p:sp>
      <p:sp>
        <p:nvSpPr>
          <p:cNvPr id="916" name="Google Shape;916;gfeeebfaf6f_0_92"/>
          <p:cNvSpPr/>
          <p:nvPr/>
        </p:nvSpPr>
        <p:spPr>
          <a:xfrm>
            <a:off x="5834204" y="1100348"/>
            <a:ext cx="25323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1800">
                <a:solidFill>
                  <a:srgbClr val="53585F"/>
                </a:solidFill>
                <a:latin typeface="Garamond"/>
                <a:ea typeface="Garamond"/>
                <a:cs typeface="Garamond"/>
                <a:sym typeface="Garamond"/>
              </a:rPr>
              <a:t>Diagrammes                   de séquences</a:t>
            </a:r>
            <a:endParaRPr b="1" sz="1800">
              <a:solidFill>
                <a:srgbClr val="53585F"/>
              </a:solidFill>
              <a:latin typeface="Garamond"/>
              <a:ea typeface="Garamond"/>
              <a:cs typeface="Garamond"/>
              <a:sym typeface="Garamond"/>
            </a:endParaRPr>
          </a:p>
        </p:txBody>
      </p:sp>
      <p:sp>
        <p:nvSpPr>
          <p:cNvPr id="917" name="Google Shape;917;gfeeebfaf6f_0_92"/>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22"/>
          <p:cNvSpPr txBox="1"/>
          <p:nvPr/>
        </p:nvSpPr>
        <p:spPr>
          <a:xfrm>
            <a:off x="371212" y="185527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Diagrammes de </a:t>
            </a:r>
            <a:r>
              <a:rPr b="1" lang="fr-FR" sz="2400">
                <a:solidFill>
                  <a:srgbClr val="3F3F3F"/>
                </a:solidFill>
                <a:latin typeface="Garamond"/>
                <a:ea typeface="Garamond"/>
                <a:cs typeface="Garamond"/>
                <a:sym typeface="Garamond"/>
              </a:rPr>
              <a:t>séquences</a:t>
            </a:r>
            <a:endParaRPr/>
          </a:p>
        </p:txBody>
      </p:sp>
      <p:cxnSp>
        <p:nvCxnSpPr>
          <p:cNvPr id="924" name="Google Shape;924;p22"/>
          <p:cNvCxnSpPr/>
          <p:nvPr/>
        </p:nvCxnSpPr>
        <p:spPr>
          <a:xfrm>
            <a:off x="458884" y="2361686"/>
            <a:ext cx="1635000" cy="0"/>
          </a:xfrm>
          <a:prstGeom prst="straightConnector1">
            <a:avLst/>
          </a:prstGeom>
          <a:noFill/>
          <a:ln cap="flat" cmpd="sng" w="9525">
            <a:solidFill>
              <a:schemeClr val="accent5"/>
            </a:solidFill>
            <a:prstDash val="solid"/>
            <a:miter lim="800000"/>
            <a:headEnd len="sm" w="sm" type="none"/>
            <a:tailEnd len="sm" w="sm" type="none"/>
          </a:ln>
        </p:spPr>
      </p:cxnSp>
      <p:sp>
        <p:nvSpPr>
          <p:cNvPr id="925" name="Google Shape;925;p22"/>
          <p:cNvSpPr/>
          <p:nvPr/>
        </p:nvSpPr>
        <p:spPr>
          <a:xfrm>
            <a:off x="2111422" y="2286699"/>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926" name="Google Shape;92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grpSp>
        <p:nvGrpSpPr>
          <p:cNvPr id="927" name="Google Shape;927;p22"/>
          <p:cNvGrpSpPr/>
          <p:nvPr/>
        </p:nvGrpSpPr>
        <p:grpSpPr>
          <a:xfrm>
            <a:off x="594659" y="990045"/>
            <a:ext cx="10882372" cy="463420"/>
            <a:chOff x="444499" y="1136780"/>
            <a:chExt cx="8164731" cy="463420"/>
          </a:xfrm>
        </p:grpSpPr>
        <p:cxnSp>
          <p:nvCxnSpPr>
            <p:cNvPr id="928" name="Google Shape;928;p22"/>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929" name="Google Shape;929;p22"/>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930" name="Google Shape;930;p22"/>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931" name="Google Shape;931;p22"/>
          <p:cNvSpPr/>
          <p:nvPr/>
        </p:nvSpPr>
        <p:spPr>
          <a:xfrm>
            <a:off x="906993" y="943460"/>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t/>
            </a:r>
            <a:endParaRPr b="1" sz="2000">
              <a:solidFill>
                <a:srgbClr val="C00000"/>
              </a:solidFill>
              <a:latin typeface="Garamond"/>
              <a:ea typeface="Garamond"/>
              <a:cs typeface="Garamond"/>
              <a:sym typeface="Garamond"/>
            </a:endParaRPr>
          </a:p>
        </p:txBody>
      </p:sp>
      <p:sp>
        <p:nvSpPr>
          <p:cNvPr id="932" name="Google Shape;932;p22"/>
          <p:cNvSpPr txBox="1"/>
          <p:nvPr/>
        </p:nvSpPr>
        <p:spPr>
          <a:xfrm>
            <a:off x="4505297" y="349384"/>
            <a:ext cx="2605396"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Etude conceptuelle</a:t>
            </a:r>
            <a:endParaRPr/>
          </a:p>
        </p:txBody>
      </p:sp>
      <p:sp>
        <p:nvSpPr>
          <p:cNvPr descr="&lt;LOGICA_QUOTE_LEFT&gt;" id="933" name="Google Shape;933;p22"/>
          <p:cNvSpPr/>
          <p:nvPr/>
        </p:nvSpPr>
        <p:spPr>
          <a:xfrm>
            <a:off x="4730829" y="33946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934" name="Google Shape;934;p22"/>
          <p:cNvSpPr/>
          <p:nvPr/>
        </p:nvSpPr>
        <p:spPr>
          <a:xfrm>
            <a:off x="6678359" y="31791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22"/>
          <p:cNvSpPr txBox="1"/>
          <p:nvPr/>
        </p:nvSpPr>
        <p:spPr>
          <a:xfrm>
            <a:off x="2741356"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936" name="Google Shape;936;p22"/>
          <p:cNvSpPr txBox="1"/>
          <p:nvPr/>
        </p:nvSpPr>
        <p:spPr>
          <a:xfrm>
            <a:off x="6755988"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descr="&lt;LOGICA_QUOTE_LEFT&gt;" id="937" name="Google Shape;937;p22"/>
          <p:cNvSpPr/>
          <p:nvPr/>
        </p:nvSpPr>
        <p:spPr>
          <a:xfrm>
            <a:off x="6539308" y="1116503"/>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938" name="Google Shape;938;p22"/>
          <p:cNvSpPr/>
          <p:nvPr/>
        </p:nvSpPr>
        <p:spPr>
          <a:xfrm>
            <a:off x="8250099" y="1087458"/>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22"/>
          <p:cNvSpPr txBox="1"/>
          <p:nvPr/>
        </p:nvSpPr>
        <p:spPr>
          <a:xfrm>
            <a:off x="340000" y="2594900"/>
            <a:ext cx="5163300" cy="4002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lang="fr-FR" sz="2000">
                <a:solidFill>
                  <a:srgbClr val="5E5E5E"/>
                </a:solidFill>
                <a:latin typeface="Garamond"/>
                <a:ea typeface="Garamond"/>
                <a:cs typeface="Garamond"/>
                <a:sym typeface="Garamond"/>
              </a:rPr>
              <a:t>Automatisation des tests </a:t>
            </a:r>
            <a:r>
              <a:rPr lang="fr-FR" sz="2000">
                <a:solidFill>
                  <a:srgbClr val="5E5E5E"/>
                </a:solidFill>
                <a:latin typeface="Garamond"/>
                <a:ea typeface="Garamond"/>
                <a:cs typeface="Garamond"/>
                <a:sym typeface="Garamond"/>
              </a:rPr>
              <a:t>fonctionnel</a:t>
            </a:r>
            <a:endParaRPr sz="2000">
              <a:solidFill>
                <a:srgbClr val="5E5E5E"/>
              </a:solidFill>
              <a:latin typeface="Garamond"/>
              <a:ea typeface="Garamond"/>
              <a:cs typeface="Garamond"/>
              <a:sym typeface="Garamond"/>
            </a:endParaRPr>
          </a:p>
        </p:txBody>
      </p:sp>
      <p:sp>
        <p:nvSpPr>
          <p:cNvPr id="940" name="Google Shape;940;p22"/>
          <p:cNvSpPr/>
          <p:nvPr/>
        </p:nvSpPr>
        <p:spPr>
          <a:xfrm>
            <a:off x="9120101" y="1119691"/>
            <a:ext cx="1844400" cy="4770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FR" sz="1800">
                <a:solidFill>
                  <a:srgbClr val="53585F"/>
                </a:solidFill>
                <a:latin typeface="Garamond"/>
                <a:ea typeface="Garamond"/>
                <a:cs typeface="Garamond"/>
                <a:sym typeface="Garamond"/>
              </a:rPr>
              <a:t>Diagramme de classes</a:t>
            </a:r>
            <a:endParaRPr b="1" sz="1800">
              <a:solidFill>
                <a:srgbClr val="53585F"/>
              </a:solidFill>
              <a:latin typeface="Garamond"/>
              <a:ea typeface="Garamond"/>
              <a:cs typeface="Garamond"/>
              <a:sym typeface="Garamond"/>
            </a:endParaRPr>
          </a:p>
        </p:txBody>
      </p:sp>
      <p:sp>
        <p:nvSpPr>
          <p:cNvPr id="941" name="Google Shape;941;p22"/>
          <p:cNvSpPr/>
          <p:nvPr/>
        </p:nvSpPr>
        <p:spPr>
          <a:xfrm>
            <a:off x="3362974" y="1108973"/>
            <a:ext cx="2532300" cy="4770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chemeClr val="dk1"/>
              </a:buClr>
              <a:buFont typeface="Arial"/>
              <a:buNone/>
            </a:pPr>
            <a:r>
              <a:rPr b="1" lang="fr-FR" sz="1800">
                <a:solidFill>
                  <a:srgbClr val="53585F"/>
                </a:solidFill>
                <a:latin typeface="Garamond"/>
                <a:ea typeface="Garamond"/>
                <a:cs typeface="Garamond"/>
                <a:sym typeface="Garamond"/>
              </a:rPr>
              <a:t>Diagrammes</a:t>
            </a:r>
            <a:endParaRPr b="1" sz="1800">
              <a:solidFill>
                <a:srgbClr val="53585F"/>
              </a:solidFill>
              <a:latin typeface="Garamond"/>
              <a:ea typeface="Garamond"/>
              <a:cs typeface="Garamond"/>
              <a:sym typeface="Garamond"/>
            </a:endParaRPr>
          </a:p>
          <a:p>
            <a:pPr indent="0" lvl="0" marL="0" rtl="0" algn="ctr">
              <a:spcBef>
                <a:spcPts val="0"/>
              </a:spcBef>
              <a:spcAft>
                <a:spcPts val="0"/>
              </a:spcAft>
              <a:buNone/>
            </a:pPr>
            <a:r>
              <a:rPr b="1" lang="fr-FR" sz="1800">
                <a:solidFill>
                  <a:srgbClr val="53585F"/>
                </a:solidFill>
                <a:latin typeface="Garamond"/>
                <a:ea typeface="Garamond"/>
                <a:cs typeface="Garamond"/>
                <a:sym typeface="Garamond"/>
              </a:rPr>
              <a:t>d'activité</a:t>
            </a:r>
            <a:endParaRPr b="1" sz="1800">
              <a:solidFill>
                <a:srgbClr val="53585F"/>
              </a:solidFill>
              <a:latin typeface="Garamond"/>
              <a:ea typeface="Garamond"/>
              <a:cs typeface="Garamond"/>
              <a:sym typeface="Garamond"/>
            </a:endParaRPr>
          </a:p>
        </p:txBody>
      </p:sp>
      <p:sp>
        <p:nvSpPr>
          <p:cNvPr id="942" name="Google Shape;942;p22"/>
          <p:cNvSpPr/>
          <p:nvPr/>
        </p:nvSpPr>
        <p:spPr>
          <a:xfrm>
            <a:off x="6779138" y="1139030"/>
            <a:ext cx="14571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Diagrammes de séquences</a:t>
            </a:r>
            <a:endParaRPr b="1" sz="2000">
              <a:solidFill>
                <a:srgbClr val="C00000"/>
              </a:solidFill>
              <a:latin typeface="Garamond"/>
              <a:ea typeface="Garamond"/>
              <a:cs typeface="Garamond"/>
              <a:sym typeface="Garamond"/>
            </a:endParaRPr>
          </a:p>
        </p:txBody>
      </p:sp>
      <p:sp>
        <p:nvSpPr>
          <p:cNvPr id="943" name="Google Shape;943;p22"/>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pic>
        <p:nvPicPr>
          <p:cNvPr id="944" name="Google Shape;944;p22"/>
          <p:cNvPicPr preferRelativeResize="0"/>
          <p:nvPr/>
        </p:nvPicPr>
        <p:blipFill>
          <a:blip r:embed="rId3">
            <a:alphaModFix/>
          </a:blip>
          <a:stretch>
            <a:fillRect/>
          </a:stretch>
        </p:blipFill>
        <p:spPr>
          <a:xfrm>
            <a:off x="5655700" y="1768430"/>
            <a:ext cx="4987531" cy="44355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grpSp>
        <p:nvGrpSpPr>
          <p:cNvPr id="950" name="Google Shape;950;p23"/>
          <p:cNvGrpSpPr/>
          <p:nvPr/>
        </p:nvGrpSpPr>
        <p:grpSpPr>
          <a:xfrm>
            <a:off x="594681" y="951446"/>
            <a:ext cx="10882719" cy="463500"/>
            <a:chOff x="444499" y="1136780"/>
            <a:chExt cx="8164693" cy="463500"/>
          </a:xfrm>
        </p:grpSpPr>
        <p:cxnSp>
          <p:nvCxnSpPr>
            <p:cNvPr id="951" name="Google Shape;951;p23"/>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952" name="Google Shape;952;p23"/>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953" name="Google Shape;953;p23"/>
          <p:cNvSpPr txBox="1"/>
          <p:nvPr/>
        </p:nvSpPr>
        <p:spPr>
          <a:xfrm>
            <a:off x="4486247" y="346300"/>
            <a:ext cx="2605500" cy="43350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Etude conceptuelle</a:t>
            </a:r>
            <a:endParaRPr b="1" sz="2400">
              <a:solidFill>
                <a:schemeClr val="dk1"/>
              </a:solidFill>
              <a:latin typeface="Garamond"/>
              <a:ea typeface="Garamond"/>
              <a:cs typeface="Garamond"/>
              <a:sym typeface="Garamond"/>
            </a:endParaRPr>
          </a:p>
        </p:txBody>
      </p:sp>
      <p:sp>
        <p:nvSpPr>
          <p:cNvPr descr="&lt;LOGICA_QUOTE_LEFT&gt;" id="954" name="Google Shape;954;p23"/>
          <p:cNvSpPr/>
          <p:nvPr/>
        </p:nvSpPr>
        <p:spPr>
          <a:xfrm>
            <a:off x="4749879" y="336377"/>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955" name="Google Shape;955;p23"/>
          <p:cNvSpPr/>
          <p:nvPr/>
        </p:nvSpPr>
        <p:spPr>
          <a:xfrm>
            <a:off x="6678359" y="3148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956" name="Google Shape;956;p23"/>
          <p:cNvSpPr/>
          <p:nvPr/>
        </p:nvSpPr>
        <p:spPr>
          <a:xfrm>
            <a:off x="8854637" y="102061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957" name="Google Shape;957;p23"/>
          <p:cNvSpPr/>
          <p:nvPr/>
        </p:nvSpPr>
        <p:spPr>
          <a:xfrm>
            <a:off x="10949549" y="102061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23"/>
          <p:cNvSpPr txBox="1"/>
          <p:nvPr/>
        </p:nvSpPr>
        <p:spPr>
          <a:xfrm>
            <a:off x="14404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959" name="Google Shape;959;p23"/>
          <p:cNvSpPr/>
          <p:nvPr/>
        </p:nvSpPr>
        <p:spPr>
          <a:xfrm>
            <a:off x="906993" y="943460"/>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t/>
            </a:r>
            <a:endParaRPr b="1" sz="2000">
              <a:solidFill>
                <a:srgbClr val="C00000"/>
              </a:solidFill>
              <a:latin typeface="Garamond"/>
              <a:ea typeface="Garamond"/>
              <a:cs typeface="Garamond"/>
              <a:sym typeface="Garamond"/>
            </a:endParaRPr>
          </a:p>
        </p:txBody>
      </p:sp>
      <p:sp>
        <p:nvSpPr>
          <p:cNvPr id="960" name="Google Shape;960;p23"/>
          <p:cNvSpPr/>
          <p:nvPr/>
        </p:nvSpPr>
        <p:spPr>
          <a:xfrm>
            <a:off x="9002962" y="1107202"/>
            <a:ext cx="18141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2000">
                <a:solidFill>
                  <a:srgbClr val="C00000"/>
                </a:solidFill>
                <a:latin typeface="Garamond"/>
                <a:ea typeface="Garamond"/>
                <a:cs typeface="Garamond"/>
                <a:sym typeface="Garamond"/>
              </a:rPr>
              <a:t>Diagramme de classes</a:t>
            </a:r>
            <a:endParaRPr b="1" sz="2000">
              <a:solidFill>
                <a:srgbClr val="C00000"/>
              </a:solidFill>
              <a:latin typeface="Garamond"/>
              <a:ea typeface="Garamond"/>
              <a:cs typeface="Garamond"/>
              <a:sym typeface="Garamond"/>
            </a:endParaRPr>
          </a:p>
        </p:txBody>
      </p:sp>
      <p:sp>
        <p:nvSpPr>
          <p:cNvPr id="961" name="Google Shape;961;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962" name="Google Shape;962;p23"/>
          <p:cNvSpPr txBox="1"/>
          <p:nvPr/>
        </p:nvSpPr>
        <p:spPr>
          <a:xfrm>
            <a:off x="2741356"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963" name="Google Shape;963;p23"/>
          <p:cNvSpPr txBox="1"/>
          <p:nvPr/>
        </p:nvSpPr>
        <p:spPr>
          <a:xfrm>
            <a:off x="675598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964" name="Google Shape;964;p23"/>
          <p:cNvSpPr/>
          <p:nvPr/>
        </p:nvSpPr>
        <p:spPr>
          <a:xfrm>
            <a:off x="5938604" y="1097748"/>
            <a:ext cx="2532300" cy="4770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1" lang="fr-FR" sz="1800">
                <a:solidFill>
                  <a:srgbClr val="53585F"/>
                </a:solidFill>
                <a:latin typeface="Garamond"/>
                <a:ea typeface="Garamond"/>
                <a:cs typeface="Garamond"/>
                <a:sym typeface="Garamond"/>
              </a:rPr>
              <a:t>Diagrammes                   de séquences</a:t>
            </a:r>
            <a:endParaRPr b="1" sz="1800">
              <a:solidFill>
                <a:srgbClr val="53585F"/>
              </a:solidFill>
              <a:latin typeface="Garamond"/>
              <a:ea typeface="Garamond"/>
              <a:cs typeface="Garamond"/>
              <a:sym typeface="Garamond"/>
            </a:endParaRPr>
          </a:p>
        </p:txBody>
      </p:sp>
      <p:pic>
        <p:nvPicPr>
          <p:cNvPr id="965" name="Google Shape;965;p23"/>
          <p:cNvPicPr preferRelativeResize="0"/>
          <p:nvPr/>
        </p:nvPicPr>
        <p:blipFill rotWithShape="1">
          <a:blip r:embed="rId3">
            <a:alphaModFix/>
          </a:blip>
          <a:srcRect b="0" l="5990" r="3520" t="0"/>
          <a:stretch/>
        </p:blipFill>
        <p:spPr>
          <a:xfrm>
            <a:off x="3843875" y="2940825"/>
            <a:ext cx="7914925" cy="2609600"/>
          </a:xfrm>
          <a:prstGeom prst="rect">
            <a:avLst/>
          </a:prstGeom>
          <a:noFill/>
          <a:ln>
            <a:noFill/>
          </a:ln>
        </p:spPr>
      </p:pic>
      <p:sp>
        <p:nvSpPr>
          <p:cNvPr id="966" name="Google Shape;966;p23"/>
          <p:cNvSpPr txBox="1"/>
          <p:nvPr/>
        </p:nvSpPr>
        <p:spPr>
          <a:xfrm>
            <a:off x="340000" y="2594900"/>
            <a:ext cx="5163300" cy="4002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lang="fr-FR" sz="2000">
                <a:solidFill>
                  <a:srgbClr val="5E5E5E"/>
                </a:solidFill>
                <a:latin typeface="Garamond"/>
                <a:ea typeface="Garamond"/>
                <a:cs typeface="Garamond"/>
                <a:sym typeface="Garamond"/>
              </a:rPr>
              <a:t>Asset d’automatisation des tests </a:t>
            </a:r>
            <a:r>
              <a:rPr lang="fr-FR" sz="2000">
                <a:solidFill>
                  <a:srgbClr val="5E5E5E"/>
                </a:solidFill>
                <a:latin typeface="Garamond"/>
                <a:ea typeface="Garamond"/>
                <a:cs typeface="Garamond"/>
                <a:sym typeface="Garamond"/>
              </a:rPr>
              <a:t>fonctionnel</a:t>
            </a:r>
            <a:r>
              <a:rPr lang="fr-FR" sz="2000">
                <a:solidFill>
                  <a:srgbClr val="5E5E5E"/>
                </a:solidFill>
                <a:latin typeface="Garamond"/>
                <a:ea typeface="Garamond"/>
                <a:cs typeface="Garamond"/>
                <a:sym typeface="Garamond"/>
              </a:rPr>
              <a:t> </a:t>
            </a:r>
            <a:endParaRPr sz="1800">
              <a:solidFill>
                <a:schemeClr val="dk1"/>
              </a:solidFill>
              <a:latin typeface="Calibri"/>
              <a:ea typeface="Calibri"/>
              <a:cs typeface="Calibri"/>
              <a:sym typeface="Calibri"/>
            </a:endParaRPr>
          </a:p>
        </p:txBody>
      </p:sp>
      <p:sp>
        <p:nvSpPr>
          <p:cNvPr id="967" name="Google Shape;967;p23"/>
          <p:cNvSpPr txBox="1"/>
          <p:nvPr/>
        </p:nvSpPr>
        <p:spPr>
          <a:xfrm>
            <a:off x="242645" y="2053209"/>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Diagramme de classe</a:t>
            </a:r>
            <a:endParaRPr/>
          </a:p>
        </p:txBody>
      </p:sp>
      <p:cxnSp>
        <p:nvCxnSpPr>
          <p:cNvPr id="968" name="Google Shape;968;p23"/>
          <p:cNvCxnSpPr/>
          <p:nvPr/>
        </p:nvCxnSpPr>
        <p:spPr>
          <a:xfrm flipH="1" rot="10800000">
            <a:off x="327775" y="2503075"/>
            <a:ext cx="2885700" cy="5700"/>
          </a:xfrm>
          <a:prstGeom prst="straightConnector1">
            <a:avLst/>
          </a:prstGeom>
          <a:noFill/>
          <a:ln cap="flat" cmpd="sng" w="9525">
            <a:solidFill>
              <a:schemeClr val="accent5"/>
            </a:solidFill>
            <a:prstDash val="solid"/>
            <a:miter lim="800000"/>
            <a:headEnd len="sm" w="sm" type="none"/>
            <a:tailEnd len="sm" w="sm" type="none"/>
          </a:ln>
        </p:spPr>
      </p:cxnSp>
      <p:sp>
        <p:nvSpPr>
          <p:cNvPr id="969" name="Google Shape;969;p23"/>
          <p:cNvSpPr/>
          <p:nvPr/>
        </p:nvSpPr>
        <p:spPr>
          <a:xfrm>
            <a:off x="3200615" y="2419383"/>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970" name="Google Shape;970;p23"/>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
        <p:nvSpPr>
          <p:cNvPr id="971" name="Google Shape;971;p23"/>
          <p:cNvSpPr/>
          <p:nvPr/>
        </p:nvSpPr>
        <p:spPr>
          <a:xfrm>
            <a:off x="3283779" y="1097748"/>
            <a:ext cx="2532300" cy="4770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FR" sz="1800">
                <a:solidFill>
                  <a:srgbClr val="53585F"/>
                </a:solidFill>
                <a:latin typeface="Garamond"/>
                <a:ea typeface="Garamond"/>
                <a:cs typeface="Garamond"/>
                <a:sym typeface="Garamond"/>
              </a:rPr>
              <a:t>Diagrammes</a:t>
            </a:r>
            <a:endParaRPr b="1" sz="1800">
              <a:solidFill>
                <a:srgbClr val="53585F"/>
              </a:solidFill>
              <a:latin typeface="Garamond"/>
              <a:ea typeface="Garamond"/>
              <a:cs typeface="Garamond"/>
              <a:sym typeface="Garamond"/>
            </a:endParaRPr>
          </a:p>
          <a:p>
            <a:pPr indent="0" lvl="0" marL="0" rtl="0" algn="ctr">
              <a:spcBef>
                <a:spcPts val="0"/>
              </a:spcBef>
              <a:spcAft>
                <a:spcPts val="0"/>
              </a:spcAft>
              <a:buNone/>
            </a:pPr>
            <a:r>
              <a:rPr b="1" lang="fr-FR" sz="1800">
                <a:solidFill>
                  <a:srgbClr val="53585F"/>
                </a:solidFill>
                <a:latin typeface="Garamond"/>
                <a:ea typeface="Garamond"/>
                <a:cs typeface="Garamond"/>
                <a:sym typeface="Garamond"/>
              </a:rPr>
              <a:t>d'activité</a:t>
            </a:r>
            <a:endParaRPr b="1" sz="1800">
              <a:solidFill>
                <a:srgbClr val="53585F"/>
              </a:solidFill>
              <a:latin typeface="Garamond"/>
              <a:ea typeface="Garamond"/>
              <a:cs typeface="Garamond"/>
              <a:sym typeface="Garamo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cxnSp>
        <p:nvCxnSpPr>
          <p:cNvPr id="977" name="Google Shape;977;p25"/>
          <p:cNvCxnSpPr/>
          <p:nvPr/>
        </p:nvCxnSpPr>
        <p:spPr>
          <a:xfrm>
            <a:off x="2205" y="3213026"/>
            <a:ext cx="5157908" cy="0"/>
          </a:xfrm>
          <a:prstGeom prst="straightConnector1">
            <a:avLst/>
          </a:prstGeom>
          <a:noFill/>
          <a:ln cap="flat" cmpd="sng" w="50800">
            <a:solidFill>
              <a:srgbClr val="2E75B5"/>
            </a:solidFill>
            <a:prstDash val="solid"/>
            <a:miter lim="800000"/>
            <a:headEnd len="sm" w="sm" type="none"/>
            <a:tailEnd len="sm" w="sm" type="none"/>
          </a:ln>
        </p:spPr>
      </p:cxnSp>
      <p:sp>
        <p:nvSpPr>
          <p:cNvPr id="978" name="Google Shape;978;p25"/>
          <p:cNvSpPr txBox="1"/>
          <p:nvPr/>
        </p:nvSpPr>
        <p:spPr>
          <a:xfrm>
            <a:off x="34341" y="1917182"/>
            <a:ext cx="9373260" cy="1015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5999">
                <a:solidFill>
                  <a:schemeClr val="dk1"/>
                </a:solidFill>
                <a:latin typeface="Calibri"/>
                <a:ea typeface="Calibri"/>
                <a:cs typeface="Calibri"/>
                <a:sym typeface="Calibri"/>
              </a:rPr>
              <a:t>Mise en oeuvre</a:t>
            </a:r>
            <a:endParaRPr sz="5999">
              <a:solidFill>
                <a:schemeClr val="dk1"/>
              </a:solidFill>
              <a:latin typeface="Calibri"/>
              <a:ea typeface="Calibri"/>
              <a:cs typeface="Calibri"/>
              <a:sym typeface="Calibri"/>
            </a:endParaRPr>
          </a:p>
        </p:txBody>
      </p:sp>
      <p:sp>
        <p:nvSpPr>
          <p:cNvPr id="979" name="Google Shape;97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980" name="Google Shape;980;p25"/>
          <p:cNvSpPr/>
          <p:nvPr/>
        </p:nvSpPr>
        <p:spPr>
          <a:xfrm>
            <a:off x="0" y="1251281"/>
            <a:ext cx="12192000" cy="112295"/>
          </a:xfrm>
          <a:prstGeom prst="rect">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E75B5"/>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pSp>
        <p:nvGrpSpPr>
          <p:cNvPr id="986" name="Google Shape;986;g137ae03962b_0_536"/>
          <p:cNvGrpSpPr/>
          <p:nvPr/>
        </p:nvGrpSpPr>
        <p:grpSpPr>
          <a:xfrm>
            <a:off x="594681" y="909881"/>
            <a:ext cx="10882719" cy="463500"/>
            <a:chOff x="444499" y="1136780"/>
            <a:chExt cx="8164693" cy="463500"/>
          </a:xfrm>
        </p:grpSpPr>
        <p:cxnSp>
          <p:nvCxnSpPr>
            <p:cNvPr id="987" name="Google Shape;987;g137ae03962b_0_536"/>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988" name="Google Shape;988;g137ae03962b_0_536"/>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989" name="Google Shape;989;g137ae03962b_0_536"/>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990" name="Google Shape;990;g137ae03962b_0_536"/>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a:p>
        </p:txBody>
      </p:sp>
      <p:sp>
        <p:nvSpPr>
          <p:cNvPr id="991" name="Google Shape;991;g137ae03962b_0_536"/>
          <p:cNvSpPr txBox="1"/>
          <p:nvPr/>
        </p:nvSpPr>
        <p:spPr>
          <a:xfrm>
            <a:off x="4505986" y="325686"/>
            <a:ext cx="25095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992" name="Google Shape;992;g137ae03962b_0_536"/>
          <p:cNvSpPr txBox="1"/>
          <p:nvPr/>
        </p:nvSpPr>
        <p:spPr>
          <a:xfrm>
            <a:off x="2356658" y="3416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fonctionnelle</a:t>
            </a:r>
            <a:endParaRPr/>
          </a:p>
        </p:txBody>
      </p:sp>
      <p:sp>
        <p:nvSpPr>
          <p:cNvPr id="993" name="Google Shape;993;g137ae03962b_0_536"/>
          <p:cNvSpPr/>
          <p:nvPr/>
        </p:nvSpPr>
        <p:spPr>
          <a:xfrm>
            <a:off x="2088930" y="967497"/>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Technologies</a:t>
            </a:r>
            <a:endParaRPr b="1" sz="2000">
              <a:solidFill>
                <a:srgbClr val="C00000"/>
              </a:solidFill>
              <a:latin typeface="Garamond"/>
              <a:ea typeface="Garamond"/>
              <a:cs typeface="Garamond"/>
              <a:sym typeface="Garamond"/>
            </a:endParaRPr>
          </a:p>
        </p:txBody>
      </p:sp>
      <p:sp>
        <p:nvSpPr>
          <p:cNvPr descr="&lt;LOGICA_QUOTE_LEFT&gt;" id="994" name="Google Shape;994;g137ae03962b_0_536"/>
          <p:cNvSpPr/>
          <p:nvPr/>
        </p:nvSpPr>
        <p:spPr>
          <a:xfrm>
            <a:off x="1922657" y="1029754"/>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995" name="Google Shape;995;g137ae03962b_0_536"/>
          <p:cNvSpPr/>
          <p:nvPr/>
        </p:nvSpPr>
        <p:spPr>
          <a:xfrm>
            <a:off x="3513226" y="102975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g137ae03962b_0_536"/>
          <p:cNvSpPr/>
          <p:nvPr/>
        </p:nvSpPr>
        <p:spPr>
          <a:xfrm>
            <a:off x="7415831" y="10071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Résultat final</a:t>
            </a:r>
            <a:endParaRPr b="1" sz="2000">
              <a:solidFill>
                <a:srgbClr val="53585F"/>
              </a:solidFill>
              <a:latin typeface="Garamond"/>
              <a:ea typeface="Garamond"/>
              <a:cs typeface="Garamond"/>
              <a:sym typeface="Garamond"/>
            </a:endParaRPr>
          </a:p>
        </p:txBody>
      </p:sp>
      <p:sp>
        <p:nvSpPr>
          <p:cNvPr id="997" name="Google Shape;997;g137ae03962b_0_536"/>
          <p:cNvSpPr txBox="1"/>
          <p:nvPr/>
        </p:nvSpPr>
        <p:spPr>
          <a:xfrm>
            <a:off x="569062" y="1597023"/>
            <a:ext cx="43596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fr-FR" sz="2400">
                <a:solidFill>
                  <a:srgbClr val="3F3F3F"/>
                </a:solidFill>
                <a:latin typeface="Garamond"/>
                <a:ea typeface="Garamond"/>
                <a:cs typeface="Garamond"/>
                <a:sym typeface="Garamond"/>
              </a:rPr>
              <a:t>Technologies</a:t>
            </a:r>
            <a:endParaRPr b="1"/>
          </a:p>
        </p:txBody>
      </p:sp>
      <p:cxnSp>
        <p:nvCxnSpPr>
          <p:cNvPr id="998" name="Google Shape;998;g137ae03962b_0_536"/>
          <p:cNvCxnSpPr>
            <a:endCxn id="999" idx="6"/>
          </p:cNvCxnSpPr>
          <p:nvPr/>
        </p:nvCxnSpPr>
        <p:spPr>
          <a:xfrm flipH="1" rot="10800000">
            <a:off x="678320" y="2004070"/>
            <a:ext cx="2114100" cy="1200"/>
          </a:xfrm>
          <a:prstGeom prst="straightConnector1">
            <a:avLst/>
          </a:prstGeom>
          <a:noFill/>
          <a:ln cap="flat" cmpd="sng" w="9525">
            <a:solidFill>
              <a:schemeClr val="accent5"/>
            </a:solidFill>
            <a:prstDash val="solid"/>
            <a:miter lim="800000"/>
            <a:headEnd len="sm" w="sm" type="none"/>
            <a:tailEnd len="sm" w="sm" type="none"/>
          </a:ln>
        </p:spPr>
      </p:cxnSp>
      <p:sp>
        <p:nvSpPr>
          <p:cNvPr id="999" name="Google Shape;999;g137ae03962b_0_536"/>
          <p:cNvSpPr/>
          <p:nvPr/>
        </p:nvSpPr>
        <p:spPr>
          <a:xfrm>
            <a:off x="2614520" y="1914370"/>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1000" name="Google Shape;1000;g137ae03962b_0_5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001" name="Google Shape;1001;g137ae03962b_0_536"/>
          <p:cNvSpPr txBox="1"/>
          <p:nvPr/>
        </p:nvSpPr>
        <p:spPr>
          <a:xfrm>
            <a:off x="6743903" y="323193"/>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Mise en œuvre</a:t>
            </a:r>
            <a:endParaRPr/>
          </a:p>
        </p:txBody>
      </p:sp>
      <p:sp>
        <p:nvSpPr>
          <p:cNvPr descr="&lt;LOGICA_QUOTE_LEFT&gt;" id="1002" name="Google Shape;1002;g137ae03962b_0_536"/>
          <p:cNvSpPr/>
          <p:nvPr/>
        </p:nvSpPr>
        <p:spPr>
          <a:xfrm>
            <a:off x="6731362" y="342380"/>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003" name="Google Shape;1003;g137ae03962b_0_536"/>
          <p:cNvSpPr/>
          <p:nvPr/>
        </p:nvSpPr>
        <p:spPr>
          <a:xfrm>
            <a:off x="8914612" y="34938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04" name="Google Shape;1004;g137ae03962b_0_536"/>
          <p:cNvPicPr preferRelativeResize="0"/>
          <p:nvPr/>
        </p:nvPicPr>
        <p:blipFill>
          <a:blip r:embed="rId3">
            <a:alphaModFix/>
          </a:blip>
          <a:stretch>
            <a:fillRect/>
          </a:stretch>
        </p:blipFill>
        <p:spPr>
          <a:xfrm>
            <a:off x="932051" y="3425462"/>
            <a:ext cx="2509501" cy="807499"/>
          </a:xfrm>
          <a:prstGeom prst="rect">
            <a:avLst/>
          </a:prstGeom>
          <a:noFill/>
          <a:ln>
            <a:noFill/>
          </a:ln>
        </p:spPr>
      </p:pic>
      <p:pic>
        <p:nvPicPr>
          <p:cNvPr id="1005" name="Google Shape;1005;g137ae03962b_0_536"/>
          <p:cNvPicPr preferRelativeResize="0"/>
          <p:nvPr/>
        </p:nvPicPr>
        <p:blipFill>
          <a:blip r:embed="rId4">
            <a:alphaModFix/>
          </a:blip>
          <a:stretch>
            <a:fillRect/>
          </a:stretch>
        </p:blipFill>
        <p:spPr>
          <a:xfrm>
            <a:off x="932050" y="2374826"/>
            <a:ext cx="2831613" cy="716737"/>
          </a:xfrm>
          <a:prstGeom prst="rect">
            <a:avLst/>
          </a:prstGeom>
          <a:noFill/>
          <a:ln>
            <a:noFill/>
          </a:ln>
        </p:spPr>
      </p:pic>
      <p:pic>
        <p:nvPicPr>
          <p:cNvPr id="1006" name="Google Shape;1006;g137ae03962b_0_536"/>
          <p:cNvPicPr preferRelativeResize="0"/>
          <p:nvPr/>
        </p:nvPicPr>
        <p:blipFill>
          <a:blip r:embed="rId5">
            <a:alphaModFix/>
          </a:blip>
          <a:stretch>
            <a:fillRect/>
          </a:stretch>
        </p:blipFill>
        <p:spPr>
          <a:xfrm>
            <a:off x="9911525" y="4093150"/>
            <a:ext cx="1339065" cy="1432075"/>
          </a:xfrm>
          <a:prstGeom prst="rect">
            <a:avLst/>
          </a:prstGeom>
          <a:noFill/>
          <a:ln>
            <a:noFill/>
          </a:ln>
        </p:spPr>
      </p:pic>
      <p:pic>
        <p:nvPicPr>
          <p:cNvPr id="1007" name="Google Shape;1007;g137ae03962b_0_536"/>
          <p:cNvPicPr preferRelativeResize="0"/>
          <p:nvPr/>
        </p:nvPicPr>
        <p:blipFill>
          <a:blip r:embed="rId6">
            <a:alphaModFix/>
          </a:blip>
          <a:stretch>
            <a:fillRect/>
          </a:stretch>
        </p:blipFill>
        <p:spPr>
          <a:xfrm>
            <a:off x="9645175" y="2093775"/>
            <a:ext cx="1710000" cy="1687301"/>
          </a:xfrm>
          <a:prstGeom prst="rect">
            <a:avLst/>
          </a:prstGeom>
          <a:noFill/>
          <a:ln>
            <a:noFill/>
          </a:ln>
        </p:spPr>
      </p:pic>
      <p:pic>
        <p:nvPicPr>
          <p:cNvPr id="1008" name="Google Shape;1008;g137ae03962b_0_536"/>
          <p:cNvPicPr preferRelativeResize="0"/>
          <p:nvPr/>
        </p:nvPicPr>
        <p:blipFill>
          <a:blip r:embed="rId7">
            <a:alphaModFix/>
          </a:blip>
          <a:stretch>
            <a:fillRect/>
          </a:stretch>
        </p:blipFill>
        <p:spPr>
          <a:xfrm>
            <a:off x="829038" y="4588550"/>
            <a:ext cx="3515459" cy="859975"/>
          </a:xfrm>
          <a:prstGeom prst="rect">
            <a:avLst/>
          </a:prstGeom>
          <a:noFill/>
          <a:ln>
            <a:noFill/>
          </a:ln>
        </p:spPr>
      </p:pic>
      <p:pic>
        <p:nvPicPr>
          <p:cNvPr id="1009" name="Google Shape;1009;g137ae03962b_0_536"/>
          <p:cNvPicPr preferRelativeResize="0"/>
          <p:nvPr/>
        </p:nvPicPr>
        <p:blipFill>
          <a:blip r:embed="rId8">
            <a:alphaModFix/>
          </a:blip>
          <a:stretch>
            <a:fillRect/>
          </a:stretch>
        </p:blipFill>
        <p:spPr>
          <a:xfrm>
            <a:off x="4991555" y="2329450"/>
            <a:ext cx="3319721" cy="807500"/>
          </a:xfrm>
          <a:prstGeom prst="rect">
            <a:avLst/>
          </a:prstGeom>
          <a:noFill/>
          <a:ln>
            <a:noFill/>
          </a:ln>
        </p:spPr>
      </p:pic>
      <p:pic>
        <p:nvPicPr>
          <p:cNvPr id="1010" name="Google Shape;1010;g137ae03962b_0_536"/>
          <p:cNvPicPr preferRelativeResize="0"/>
          <p:nvPr/>
        </p:nvPicPr>
        <p:blipFill>
          <a:blip r:embed="rId9">
            <a:alphaModFix/>
          </a:blip>
          <a:stretch>
            <a:fillRect/>
          </a:stretch>
        </p:blipFill>
        <p:spPr>
          <a:xfrm>
            <a:off x="5019196" y="3982300"/>
            <a:ext cx="3314700" cy="1381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grpSp>
        <p:nvGrpSpPr>
          <p:cNvPr id="1016" name="Google Shape;1016;p26"/>
          <p:cNvGrpSpPr/>
          <p:nvPr/>
        </p:nvGrpSpPr>
        <p:grpSpPr>
          <a:xfrm>
            <a:off x="594659" y="909881"/>
            <a:ext cx="10882372" cy="463420"/>
            <a:chOff x="444499" y="1136780"/>
            <a:chExt cx="8164731" cy="463420"/>
          </a:xfrm>
        </p:grpSpPr>
        <p:cxnSp>
          <p:nvCxnSpPr>
            <p:cNvPr id="1017" name="Google Shape;1017;p26"/>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1018" name="Google Shape;1018;p26"/>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019" name="Google Shape;1019;p26"/>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020" name="Google Shape;1020;p26"/>
          <p:cNvSpPr txBox="1"/>
          <p:nvPr/>
        </p:nvSpPr>
        <p:spPr>
          <a:xfrm>
            <a:off x="9316827" y="306530"/>
            <a:ext cx="2366745" cy="44861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a:p>
        </p:txBody>
      </p:sp>
      <p:sp>
        <p:nvSpPr>
          <p:cNvPr id="1021" name="Google Shape;1021;p26"/>
          <p:cNvSpPr txBox="1"/>
          <p:nvPr/>
        </p:nvSpPr>
        <p:spPr>
          <a:xfrm>
            <a:off x="4505986" y="325686"/>
            <a:ext cx="250943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022" name="Google Shape;1022;p26"/>
          <p:cNvSpPr txBox="1"/>
          <p:nvPr/>
        </p:nvSpPr>
        <p:spPr>
          <a:xfrm>
            <a:off x="2356658" y="3416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fonctionnelle</a:t>
            </a:r>
            <a:endParaRPr/>
          </a:p>
        </p:txBody>
      </p:sp>
      <p:sp>
        <p:nvSpPr>
          <p:cNvPr id="1023" name="Google Shape;1023;p26"/>
          <p:cNvSpPr/>
          <p:nvPr/>
        </p:nvSpPr>
        <p:spPr>
          <a:xfrm>
            <a:off x="2088930" y="967497"/>
            <a:ext cx="3756000" cy="477000"/>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Technologies</a:t>
            </a:r>
            <a:endParaRPr b="1" sz="2000">
              <a:solidFill>
                <a:srgbClr val="C00000"/>
              </a:solidFill>
              <a:latin typeface="Garamond"/>
              <a:ea typeface="Garamond"/>
              <a:cs typeface="Garamond"/>
              <a:sym typeface="Garamond"/>
            </a:endParaRPr>
          </a:p>
        </p:txBody>
      </p:sp>
      <p:sp>
        <p:nvSpPr>
          <p:cNvPr descr="&lt;LOGICA_QUOTE_LEFT&gt;" id="1024" name="Google Shape;1024;p26"/>
          <p:cNvSpPr/>
          <p:nvPr/>
        </p:nvSpPr>
        <p:spPr>
          <a:xfrm>
            <a:off x="1922657" y="1029754"/>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025" name="Google Shape;1025;p26"/>
          <p:cNvSpPr/>
          <p:nvPr/>
        </p:nvSpPr>
        <p:spPr>
          <a:xfrm>
            <a:off x="3513226" y="1029754"/>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26"/>
          <p:cNvSpPr/>
          <p:nvPr/>
        </p:nvSpPr>
        <p:spPr>
          <a:xfrm>
            <a:off x="7415831" y="10071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Résultat final</a:t>
            </a:r>
            <a:endParaRPr b="1" sz="2000">
              <a:solidFill>
                <a:srgbClr val="53585F"/>
              </a:solidFill>
              <a:latin typeface="Garamond"/>
              <a:ea typeface="Garamond"/>
              <a:cs typeface="Garamond"/>
              <a:sym typeface="Garamond"/>
            </a:endParaRPr>
          </a:p>
        </p:txBody>
      </p:sp>
      <p:sp>
        <p:nvSpPr>
          <p:cNvPr id="1027" name="Google Shape;1027;p26"/>
          <p:cNvSpPr txBox="1"/>
          <p:nvPr/>
        </p:nvSpPr>
        <p:spPr>
          <a:xfrm>
            <a:off x="569062" y="1597023"/>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Page Object Model</a:t>
            </a:r>
            <a:endParaRPr/>
          </a:p>
        </p:txBody>
      </p:sp>
      <p:cxnSp>
        <p:nvCxnSpPr>
          <p:cNvPr id="1028" name="Google Shape;1028;p26"/>
          <p:cNvCxnSpPr>
            <a:endCxn id="1029" idx="2"/>
          </p:cNvCxnSpPr>
          <p:nvPr/>
        </p:nvCxnSpPr>
        <p:spPr>
          <a:xfrm flipH="1" rot="10800000">
            <a:off x="678432" y="2004070"/>
            <a:ext cx="2728800" cy="1200"/>
          </a:xfrm>
          <a:prstGeom prst="straightConnector1">
            <a:avLst/>
          </a:prstGeom>
          <a:noFill/>
          <a:ln cap="flat" cmpd="sng" w="9525">
            <a:solidFill>
              <a:schemeClr val="accent5"/>
            </a:solidFill>
            <a:prstDash val="solid"/>
            <a:miter lim="800000"/>
            <a:headEnd len="sm" w="sm" type="none"/>
            <a:tailEnd len="sm" w="sm" type="none"/>
          </a:ln>
        </p:spPr>
      </p:cxnSp>
      <p:sp>
        <p:nvSpPr>
          <p:cNvPr id="1029" name="Google Shape;1029;p26"/>
          <p:cNvSpPr/>
          <p:nvPr/>
        </p:nvSpPr>
        <p:spPr>
          <a:xfrm>
            <a:off x="3407232" y="1914370"/>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1030" name="Google Shape;103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031" name="Google Shape;1031;p26"/>
          <p:cNvSpPr txBox="1"/>
          <p:nvPr/>
        </p:nvSpPr>
        <p:spPr>
          <a:xfrm>
            <a:off x="6743903" y="323193"/>
            <a:ext cx="2223228"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Mise en œuvre</a:t>
            </a:r>
            <a:endParaRPr/>
          </a:p>
        </p:txBody>
      </p:sp>
      <p:sp>
        <p:nvSpPr>
          <p:cNvPr descr="&lt;LOGICA_QUOTE_LEFT&gt;" id="1032" name="Google Shape;1032;p26"/>
          <p:cNvSpPr/>
          <p:nvPr/>
        </p:nvSpPr>
        <p:spPr>
          <a:xfrm>
            <a:off x="6731362" y="342380"/>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033" name="Google Shape;1033;p26"/>
          <p:cNvSpPr/>
          <p:nvPr/>
        </p:nvSpPr>
        <p:spPr>
          <a:xfrm>
            <a:off x="8914612" y="34938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34" name="Google Shape;1034;p26"/>
          <p:cNvPicPr preferRelativeResize="0"/>
          <p:nvPr/>
        </p:nvPicPr>
        <p:blipFill>
          <a:blip r:embed="rId3">
            <a:alphaModFix/>
          </a:blip>
          <a:stretch>
            <a:fillRect/>
          </a:stretch>
        </p:blipFill>
        <p:spPr>
          <a:xfrm>
            <a:off x="4841624" y="2005275"/>
            <a:ext cx="6635835" cy="4031787"/>
          </a:xfrm>
          <a:prstGeom prst="rect">
            <a:avLst/>
          </a:prstGeom>
          <a:noFill/>
          <a:ln>
            <a:noFill/>
          </a:ln>
        </p:spPr>
      </p:pic>
      <p:sp>
        <p:nvSpPr>
          <p:cNvPr id="1035" name="Google Shape;1035;p26"/>
          <p:cNvSpPr txBox="1"/>
          <p:nvPr/>
        </p:nvSpPr>
        <p:spPr>
          <a:xfrm>
            <a:off x="594675" y="2880550"/>
            <a:ext cx="4067100" cy="22779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Calibri"/>
              <a:buChar char="●"/>
            </a:pPr>
            <a:r>
              <a:rPr lang="fr-FR" sz="1600">
                <a:latin typeface="Calibri"/>
                <a:ea typeface="Calibri"/>
                <a:cs typeface="Calibri"/>
                <a:sym typeface="Calibri"/>
              </a:rPr>
              <a:t>Réduire la duplication du code.</a:t>
            </a:r>
            <a:endParaRPr sz="1600">
              <a:latin typeface="Calibri"/>
              <a:ea typeface="Calibri"/>
              <a:cs typeface="Calibri"/>
              <a:sym typeface="Calibri"/>
            </a:endParaRPr>
          </a:p>
          <a:p>
            <a:pPr indent="0" lvl="0" marL="457200" rtl="0" algn="l">
              <a:lnSpc>
                <a:spcPct val="150000"/>
              </a:lnSpc>
              <a:spcBef>
                <a:spcPts val="0"/>
              </a:spcBef>
              <a:spcAft>
                <a:spcPts val="0"/>
              </a:spcAft>
              <a:buNone/>
            </a:pPr>
            <a:r>
              <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fr-FR" sz="1600">
                <a:latin typeface="Calibri"/>
                <a:ea typeface="Calibri"/>
                <a:cs typeface="Calibri"/>
                <a:sym typeface="Calibri"/>
              </a:rPr>
              <a:t>Améliorer la maintenance des scénarios de test.</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fr-FR" sz="1600">
                <a:latin typeface="Calibri"/>
                <a:ea typeface="Calibri"/>
                <a:cs typeface="Calibri"/>
                <a:sym typeface="Calibri"/>
              </a:rPr>
              <a:t>Améliorer la lisibilité et la fiabilité des scripts.</a:t>
            </a:r>
            <a:endParaRPr sz="16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grpSp>
        <p:nvGrpSpPr>
          <p:cNvPr id="1041" name="Google Shape;1041;gfeeebfaf6f_0_128"/>
          <p:cNvGrpSpPr/>
          <p:nvPr/>
        </p:nvGrpSpPr>
        <p:grpSpPr>
          <a:xfrm>
            <a:off x="594681" y="909881"/>
            <a:ext cx="10882719" cy="463500"/>
            <a:chOff x="444499" y="1136780"/>
            <a:chExt cx="8164693" cy="463500"/>
          </a:xfrm>
        </p:grpSpPr>
        <p:cxnSp>
          <p:nvCxnSpPr>
            <p:cNvPr id="1042" name="Google Shape;1042;gfeeebfaf6f_0_128"/>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043" name="Google Shape;1043;gfeeebfaf6f_0_128"/>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044" name="Google Shape;1044;gfeeebfaf6f_0_128"/>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045" name="Google Shape;1045;gfeeebfaf6f_0_128"/>
          <p:cNvSpPr txBox="1"/>
          <p:nvPr/>
        </p:nvSpPr>
        <p:spPr>
          <a:xfrm>
            <a:off x="9435358" y="306530"/>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a:p>
        </p:txBody>
      </p:sp>
      <p:sp>
        <p:nvSpPr>
          <p:cNvPr id="1046" name="Google Shape;1046;gfeeebfaf6f_0_128"/>
          <p:cNvSpPr txBox="1"/>
          <p:nvPr/>
        </p:nvSpPr>
        <p:spPr>
          <a:xfrm>
            <a:off x="4505986" y="325686"/>
            <a:ext cx="25095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047" name="Google Shape;1047;gfeeebfaf6f_0_128"/>
          <p:cNvSpPr txBox="1"/>
          <p:nvPr/>
        </p:nvSpPr>
        <p:spPr>
          <a:xfrm>
            <a:off x="2356658" y="3416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fonctionnelle</a:t>
            </a:r>
            <a:endParaRPr/>
          </a:p>
        </p:txBody>
      </p:sp>
      <p:sp>
        <p:nvSpPr>
          <p:cNvPr id="1048" name="Google Shape;1048;gfeeebfaf6f_0_128"/>
          <p:cNvSpPr/>
          <p:nvPr/>
        </p:nvSpPr>
        <p:spPr>
          <a:xfrm>
            <a:off x="7724584" y="1005075"/>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Résultat final</a:t>
            </a:r>
            <a:endParaRPr b="1" sz="2000">
              <a:solidFill>
                <a:srgbClr val="C00000"/>
              </a:solidFill>
              <a:latin typeface="Garamond"/>
              <a:ea typeface="Garamond"/>
              <a:cs typeface="Garamond"/>
              <a:sym typeface="Garamond"/>
            </a:endParaRPr>
          </a:p>
        </p:txBody>
      </p:sp>
      <p:sp>
        <p:nvSpPr>
          <p:cNvPr descr="&lt;LOGICA_QUOTE_LEFT&gt;" id="1049" name="Google Shape;1049;gfeeebfaf6f_0_128"/>
          <p:cNvSpPr/>
          <p:nvPr/>
        </p:nvSpPr>
        <p:spPr>
          <a:xfrm>
            <a:off x="7508207" y="106733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050" name="Google Shape;1050;gfeeebfaf6f_0_128"/>
          <p:cNvSpPr/>
          <p:nvPr/>
        </p:nvSpPr>
        <p:spPr>
          <a:xfrm>
            <a:off x="9211510" y="106733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1" name="Google Shape;1051;gfeeebfaf6f_0_128"/>
          <p:cNvSpPr/>
          <p:nvPr/>
        </p:nvSpPr>
        <p:spPr>
          <a:xfrm>
            <a:off x="1716501" y="10071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Technologies</a:t>
            </a:r>
            <a:endParaRPr b="1" sz="2000">
              <a:solidFill>
                <a:srgbClr val="53585F"/>
              </a:solidFill>
              <a:latin typeface="Garamond"/>
              <a:ea typeface="Garamond"/>
              <a:cs typeface="Garamond"/>
              <a:sym typeface="Garamond"/>
            </a:endParaRPr>
          </a:p>
        </p:txBody>
      </p:sp>
      <p:sp>
        <p:nvSpPr>
          <p:cNvPr id="1052" name="Google Shape;1052;gfeeebfaf6f_0_1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053" name="Google Shape;1053;gfeeebfaf6f_0_128"/>
          <p:cNvSpPr txBox="1"/>
          <p:nvPr/>
        </p:nvSpPr>
        <p:spPr>
          <a:xfrm>
            <a:off x="6743903" y="323193"/>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Mise en œuvre</a:t>
            </a:r>
            <a:endParaRPr/>
          </a:p>
        </p:txBody>
      </p:sp>
      <p:sp>
        <p:nvSpPr>
          <p:cNvPr descr="&lt;LOGICA_QUOTE_LEFT&gt;" id="1054" name="Google Shape;1054;gfeeebfaf6f_0_128"/>
          <p:cNvSpPr/>
          <p:nvPr/>
        </p:nvSpPr>
        <p:spPr>
          <a:xfrm>
            <a:off x="6731362" y="342380"/>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055" name="Google Shape;1055;gfeeebfaf6f_0_128"/>
          <p:cNvSpPr/>
          <p:nvPr/>
        </p:nvSpPr>
        <p:spPr>
          <a:xfrm>
            <a:off x="8914612" y="34938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gfeeebfaf6f_0_128"/>
          <p:cNvSpPr txBox="1"/>
          <p:nvPr/>
        </p:nvSpPr>
        <p:spPr>
          <a:xfrm>
            <a:off x="242645" y="2053209"/>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Jeux de </a:t>
            </a:r>
            <a:r>
              <a:rPr b="1" lang="fr-FR" sz="2400">
                <a:solidFill>
                  <a:srgbClr val="3F3F3F"/>
                </a:solidFill>
                <a:latin typeface="Garamond"/>
                <a:ea typeface="Garamond"/>
                <a:cs typeface="Garamond"/>
                <a:sym typeface="Garamond"/>
              </a:rPr>
              <a:t>donnée</a:t>
            </a:r>
            <a:endParaRPr/>
          </a:p>
        </p:txBody>
      </p:sp>
      <p:cxnSp>
        <p:nvCxnSpPr>
          <p:cNvPr id="1057" name="Google Shape;1057;gfeeebfaf6f_0_128"/>
          <p:cNvCxnSpPr/>
          <p:nvPr/>
        </p:nvCxnSpPr>
        <p:spPr>
          <a:xfrm>
            <a:off x="346622" y="2515079"/>
            <a:ext cx="2559900" cy="0"/>
          </a:xfrm>
          <a:prstGeom prst="straightConnector1">
            <a:avLst/>
          </a:prstGeom>
          <a:noFill/>
          <a:ln cap="flat" cmpd="sng" w="9525">
            <a:solidFill>
              <a:schemeClr val="accent5"/>
            </a:solidFill>
            <a:prstDash val="solid"/>
            <a:miter lim="800000"/>
            <a:headEnd len="sm" w="sm" type="none"/>
            <a:tailEnd len="sm" w="sm" type="none"/>
          </a:ln>
        </p:spPr>
      </p:cxnSp>
      <p:sp>
        <p:nvSpPr>
          <p:cNvPr id="1058" name="Google Shape;1058;gfeeebfaf6f_0_128"/>
          <p:cNvSpPr/>
          <p:nvPr/>
        </p:nvSpPr>
        <p:spPr>
          <a:xfrm>
            <a:off x="2728615" y="2425382"/>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pic>
        <p:nvPicPr>
          <p:cNvPr id="1059" name="Google Shape;1059;gfeeebfaf6f_0_128"/>
          <p:cNvPicPr preferRelativeResize="0"/>
          <p:nvPr/>
        </p:nvPicPr>
        <p:blipFill>
          <a:blip r:embed="rId3">
            <a:alphaModFix/>
          </a:blip>
          <a:stretch>
            <a:fillRect/>
          </a:stretch>
        </p:blipFill>
        <p:spPr>
          <a:xfrm>
            <a:off x="3319951" y="2053200"/>
            <a:ext cx="8319801" cy="4026450"/>
          </a:xfrm>
          <a:prstGeom prst="rect">
            <a:avLst/>
          </a:prstGeom>
          <a:noFill/>
          <a:ln>
            <a:noFill/>
          </a:ln>
        </p:spPr>
      </p:pic>
      <p:sp>
        <p:nvSpPr>
          <p:cNvPr id="1060" name="Google Shape;1060;gfeeebfaf6f_0_128"/>
          <p:cNvSpPr txBox="1"/>
          <p:nvPr/>
        </p:nvSpPr>
        <p:spPr>
          <a:xfrm>
            <a:off x="340000" y="2594900"/>
            <a:ext cx="51633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5E5E5E"/>
              </a:buClr>
              <a:buSzPts val="2000"/>
              <a:buFont typeface="Garamond"/>
              <a:buAutoNum type="arabicParenR"/>
            </a:pPr>
            <a:r>
              <a:rPr lang="fr-FR" sz="2000">
                <a:solidFill>
                  <a:srgbClr val="5E5E5E"/>
                </a:solidFill>
                <a:latin typeface="Garamond"/>
                <a:ea typeface="Garamond"/>
                <a:cs typeface="Garamond"/>
                <a:sym typeface="Garamond"/>
              </a:rPr>
              <a:t>Automatisation </a:t>
            </a:r>
            <a:endParaRPr sz="2000">
              <a:solidFill>
                <a:srgbClr val="5E5E5E"/>
              </a:solidFill>
              <a:latin typeface="Garamond"/>
              <a:ea typeface="Garamond"/>
              <a:cs typeface="Garamond"/>
              <a:sym typeface="Garamond"/>
            </a:endParaRPr>
          </a:p>
          <a:p>
            <a:pPr indent="0" lvl="0" marL="457200" marR="0" rtl="0" algn="l">
              <a:lnSpc>
                <a:spcPct val="100000"/>
              </a:lnSpc>
              <a:spcBef>
                <a:spcPts val="0"/>
              </a:spcBef>
              <a:spcAft>
                <a:spcPts val="0"/>
              </a:spcAft>
              <a:buNone/>
            </a:pPr>
            <a:r>
              <a:rPr lang="fr-FR" sz="2000">
                <a:solidFill>
                  <a:srgbClr val="5E5E5E"/>
                </a:solidFill>
                <a:latin typeface="Garamond"/>
                <a:ea typeface="Garamond"/>
                <a:cs typeface="Garamond"/>
                <a:sym typeface="Garamond"/>
              </a:rPr>
              <a:t>des Tests </a:t>
            </a:r>
            <a:r>
              <a:rPr lang="fr-FR" sz="2000">
                <a:solidFill>
                  <a:srgbClr val="5E5E5E"/>
                </a:solidFill>
                <a:latin typeface="Garamond"/>
                <a:ea typeface="Garamond"/>
                <a:cs typeface="Garamond"/>
                <a:sym typeface="Garamond"/>
              </a:rPr>
              <a:t>fonctionnels</a:t>
            </a:r>
            <a:r>
              <a:rPr lang="fr-FR" sz="2000">
                <a:solidFill>
                  <a:srgbClr val="5E5E5E"/>
                </a:solidFill>
                <a:latin typeface="Garamond"/>
                <a:ea typeface="Garamond"/>
                <a:cs typeface="Garamond"/>
                <a:sym typeface="Garamond"/>
              </a:rPr>
              <a:t> </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grpSp>
        <p:nvGrpSpPr>
          <p:cNvPr id="1066" name="Google Shape;1066;p27"/>
          <p:cNvGrpSpPr/>
          <p:nvPr/>
        </p:nvGrpSpPr>
        <p:grpSpPr>
          <a:xfrm>
            <a:off x="594659" y="909881"/>
            <a:ext cx="10882372" cy="463420"/>
            <a:chOff x="444499" y="1136780"/>
            <a:chExt cx="8164731" cy="463420"/>
          </a:xfrm>
        </p:grpSpPr>
        <p:cxnSp>
          <p:nvCxnSpPr>
            <p:cNvPr id="1067" name="Google Shape;1067;p27"/>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1068" name="Google Shape;1068;p27"/>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069" name="Google Shape;1069;p27"/>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070" name="Google Shape;1070;p27"/>
          <p:cNvSpPr txBox="1"/>
          <p:nvPr/>
        </p:nvSpPr>
        <p:spPr>
          <a:xfrm>
            <a:off x="9435358" y="306530"/>
            <a:ext cx="2366745" cy="44861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a:p>
        </p:txBody>
      </p:sp>
      <p:sp>
        <p:nvSpPr>
          <p:cNvPr id="1071" name="Google Shape;1071;p27"/>
          <p:cNvSpPr txBox="1"/>
          <p:nvPr/>
        </p:nvSpPr>
        <p:spPr>
          <a:xfrm>
            <a:off x="4505986" y="325686"/>
            <a:ext cx="250943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072" name="Google Shape;1072;p27"/>
          <p:cNvSpPr txBox="1"/>
          <p:nvPr/>
        </p:nvSpPr>
        <p:spPr>
          <a:xfrm>
            <a:off x="2356658" y="3416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fonctionnelle</a:t>
            </a:r>
            <a:endParaRPr/>
          </a:p>
        </p:txBody>
      </p:sp>
      <p:sp>
        <p:nvSpPr>
          <p:cNvPr id="1073" name="Google Shape;1073;p27"/>
          <p:cNvSpPr/>
          <p:nvPr/>
        </p:nvSpPr>
        <p:spPr>
          <a:xfrm>
            <a:off x="7724584" y="1005075"/>
            <a:ext cx="3756031"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Résultat final</a:t>
            </a:r>
            <a:endParaRPr b="1" sz="2000">
              <a:solidFill>
                <a:srgbClr val="C00000"/>
              </a:solidFill>
              <a:latin typeface="Garamond"/>
              <a:ea typeface="Garamond"/>
              <a:cs typeface="Garamond"/>
              <a:sym typeface="Garamond"/>
            </a:endParaRPr>
          </a:p>
        </p:txBody>
      </p:sp>
      <p:sp>
        <p:nvSpPr>
          <p:cNvPr descr="&lt;LOGICA_QUOTE_LEFT&gt;" id="1074" name="Google Shape;1074;p27"/>
          <p:cNvSpPr/>
          <p:nvPr/>
        </p:nvSpPr>
        <p:spPr>
          <a:xfrm>
            <a:off x="7508207" y="106733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075" name="Google Shape;1075;p27"/>
          <p:cNvSpPr/>
          <p:nvPr/>
        </p:nvSpPr>
        <p:spPr>
          <a:xfrm>
            <a:off x="9211510" y="106733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27"/>
          <p:cNvSpPr/>
          <p:nvPr/>
        </p:nvSpPr>
        <p:spPr>
          <a:xfrm>
            <a:off x="1716501" y="10071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Technologies</a:t>
            </a:r>
            <a:endParaRPr b="1" sz="2000">
              <a:solidFill>
                <a:srgbClr val="53585F"/>
              </a:solidFill>
              <a:latin typeface="Garamond"/>
              <a:ea typeface="Garamond"/>
              <a:cs typeface="Garamond"/>
              <a:sym typeface="Garamond"/>
            </a:endParaRPr>
          </a:p>
        </p:txBody>
      </p:sp>
      <p:sp>
        <p:nvSpPr>
          <p:cNvPr id="1077" name="Google Shape;107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078" name="Google Shape;1078;p27"/>
          <p:cNvSpPr txBox="1"/>
          <p:nvPr/>
        </p:nvSpPr>
        <p:spPr>
          <a:xfrm>
            <a:off x="6743903" y="323193"/>
            <a:ext cx="2223228"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Mise en œuvre</a:t>
            </a:r>
            <a:endParaRPr/>
          </a:p>
        </p:txBody>
      </p:sp>
      <p:sp>
        <p:nvSpPr>
          <p:cNvPr descr="&lt;LOGICA_QUOTE_LEFT&gt;" id="1079" name="Google Shape;1079;p27"/>
          <p:cNvSpPr/>
          <p:nvPr/>
        </p:nvSpPr>
        <p:spPr>
          <a:xfrm>
            <a:off x="6731362" y="342380"/>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080" name="Google Shape;1080;p27"/>
          <p:cNvSpPr/>
          <p:nvPr/>
        </p:nvSpPr>
        <p:spPr>
          <a:xfrm>
            <a:off x="8914612" y="34938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27"/>
          <p:cNvSpPr txBox="1"/>
          <p:nvPr/>
        </p:nvSpPr>
        <p:spPr>
          <a:xfrm>
            <a:off x="242645" y="2053209"/>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La plateforme Rydoo</a:t>
            </a:r>
            <a:endParaRPr/>
          </a:p>
        </p:txBody>
      </p:sp>
      <p:cxnSp>
        <p:nvCxnSpPr>
          <p:cNvPr id="1082" name="Google Shape;1082;p27"/>
          <p:cNvCxnSpPr/>
          <p:nvPr/>
        </p:nvCxnSpPr>
        <p:spPr>
          <a:xfrm flipH="1" rot="10800000">
            <a:off x="344225" y="2514975"/>
            <a:ext cx="2691300" cy="1200"/>
          </a:xfrm>
          <a:prstGeom prst="straightConnector1">
            <a:avLst/>
          </a:prstGeom>
          <a:noFill/>
          <a:ln cap="flat" cmpd="sng" w="9525">
            <a:solidFill>
              <a:schemeClr val="accent5"/>
            </a:solidFill>
            <a:prstDash val="solid"/>
            <a:miter lim="800000"/>
            <a:headEnd len="sm" w="sm" type="none"/>
            <a:tailEnd len="sm" w="sm" type="none"/>
          </a:ln>
        </p:spPr>
      </p:cxnSp>
      <p:sp>
        <p:nvSpPr>
          <p:cNvPr id="1083" name="Google Shape;1083;p27"/>
          <p:cNvSpPr/>
          <p:nvPr/>
        </p:nvSpPr>
        <p:spPr>
          <a:xfrm>
            <a:off x="2957215" y="2425382"/>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pic>
        <p:nvPicPr>
          <p:cNvPr id="1084" name="Google Shape;1084;p27"/>
          <p:cNvPicPr preferRelativeResize="0"/>
          <p:nvPr/>
        </p:nvPicPr>
        <p:blipFill>
          <a:blip r:embed="rId3">
            <a:alphaModFix/>
          </a:blip>
          <a:stretch>
            <a:fillRect/>
          </a:stretch>
        </p:blipFill>
        <p:spPr>
          <a:xfrm>
            <a:off x="3270152" y="1938950"/>
            <a:ext cx="8635162" cy="4358075"/>
          </a:xfrm>
          <a:prstGeom prst="rect">
            <a:avLst/>
          </a:prstGeom>
          <a:noFill/>
          <a:ln>
            <a:noFill/>
          </a:ln>
        </p:spPr>
      </p:pic>
      <p:sp>
        <p:nvSpPr>
          <p:cNvPr id="1085" name="Google Shape;1085;p27"/>
          <p:cNvSpPr txBox="1"/>
          <p:nvPr/>
        </p:nvSpPr>
        <p:spPr>
          <a:xfrm>
            <a:off x="242650" y="2747150"/>
            <a:ext cx="5163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fr-FR" sz="2000">
                <a:solidFill>
                  <a:srgbClr val="5E5E5E"/>
                </a:solidFill>
                <a:latin typeface="Garamond"/>
                <a:ea typeface="Garamond"/>
                <a:cs typeface="Garamond"/>
                <a:sym typeface="Garamond"/>
              </a:rPr>
              <a:t>Exemple de saisie des notes </a:t>
            </a:r>
            <a:endParaRPr sz="2000">
              <a:solidFill>
                <a:srgbClr val="5E5E5E"/>
              </a:solidFill>
              <a:latin typeface="Garamond"/>
              <a:ea typeface="Garamond"/>
              <a:cs typeface="Garamond"/>
              <a:sym typeface="Garamond"/>
            </a:endParaRPr>
          </a:p>
          <a:p>
            <a:pPr indent="0" lvl="0" marL="0" marR="0" rtl="0" algn="l">
              <a:lnSpc>
                <a:spcPct val="100000"/>
              </a:lnSpc>
              <a:spcBef>
                <a:spcPts val="0"/>
              </a:spcBef>
              <a:spcAft>
                <a:spcPts val="0"/>
              </a:spcAft>
              <a:buNone/>
            </a:pPr>
            <a:r>
              <a:rPr lang="fr-FR" sz="2000">
                <a:solidFill>
                  <a:srgbClr val="5E5E5E"/>
                </a:solidFill>
                <a:latin typeface="Garamond"/>
                <a:ea typeface="Garamond"/>
                <a:cs typeface="Garamond"/>
                <a:sym typeface="Garamond"/>
              </a:rPr>
              <a:t>de frais</a:t>
            </a:r>
            <a:endParaRPr sz="2000">
              <a:solidFill>
                <a:srgbClr val="5E5E5E"/>
              </a:solidFill>
              <a:latin typeface="Garamond"/>
              <a:ea typeface="Garamond"/>
              <a:cs typeface="Garamond"/>
              <a:sym typeface="Garamo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1092" name="Google Shape;1092;p29"/>
          <p:cNvPicPr preferRelativeResize="0"/>
          <p:nvPr/>
        </p:nvPicPr>
        <p:blipFill>
          <a:blip r:embed="rId3">
            <a:alphaModFix/>
          </a:blip>
          <a:stretch>
            <a:fillRect/>
          </a:stretch>
        </p:blipFill>
        <p:spPr>
          <a:xfrm>
            <a:off x="152400" y="152400"/>
            <a:ext cx="11887201" cy="57843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p:nvPr/>
        </p:nvSpPr>
        <p:spPr>
          <a:xfrm>
            <a:off x="1318245" y="988912"/>
            <a:ext cx="2433470" cy="52591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C82506"/>
                </a:solidFill>
                <a:latin typeface="Garamond"/>
                <a:ea typeface="Garamond"/>
                <a:cs typeface="Garamond"/>
                <a:sym typeface="Garamond"/>
              </a:rPr>
              <a:t>Deloitte ES</a:t>
            </a:r>
            <a:endParaRPr b="1" sz="2000">
              <a:solidFill>
                <a:srgbClr val="C82506"/>
              </a:solidFill>
              <a:latin typeface="Garamond"/>
              <a:ea typeface="Garamond"/>
              <a:cs typeface="Garamond"/>
              <a:sym typeface="Garamond"/>
            </a:endParaRPr>
          </a:p>
        </p:txBody>
      </p:sp>
      <p:sp>
        <p:nvSpPr>
          <p:cNvPr id="137" name="Google Shape;137;p5"/>
          <p:cNvSpPr/>
          <p:nvPr/>
        </p:nvSpPr>
        <p:spPr>
          <a:xfrm>
            <a:off x="3411200" y="984412"/>
            <a:ext cx="3732793"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138" name="Google Shape;138;p5"/>
          <p:cNvSpPr/>
          <p:nvPr/>
        </p:nvSpPr>
        <p:spPr>
          <a:xfrm>
            <a:off x="6370116" y="997247"/>
            <a:ext cx="3756031"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grpSp>
        <p:nvGrpSpPr>
          <p:cNvPr id="139" name="Google Shape;139;p5"/>
          <p:cNvGrpSpPr/>
          <p:nvPr/>
        </p:nvGrpSpPr>
        <p:grpSpPr>
          <a:xfrm>
            <a:off x="594659" y="909881"/>
            <a:ext cx="10882372" cy="463420"/>
            <a:chOff x="444499" y="1136780"/>
            <a:chExt cx="8164731" cy="463420"/>
          </a:xfrm>
        </p:grpSpPr>
        <p:cxnSp>
          <p:nvCxnSpPr>
            <p:cNvPr id="140" name="Google Shape;140;p5"/>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141" name="Google Shape;141;p5"/>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42" name="Google Shape;142;p5"/>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 </a:t>
            </a:r>
            <a:endParaRPr/>
          </a:p>
        </p:txBody>
      </p:sp>
      <p:sp>
        <p:nvSpPr>
          <p:cNvPr id="143" name="Google Shape;143;p5"/>
          <p:cNvSpPr txBox="1"/>
          <p:nvPr/>
        </p:nvSpPr>
        <p:spPr>
          <a:xfrm>
            <a:off x="2829038"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144" name="Google Shape;144;p5"/>
          <p:cNvSpPr txBox="1"/>
          <p:nvPr/>
        </p:nvSpPr>
        <p:spPr>
          <a:xfrm>
            <a:off x="4524511" y="374765"/>
            <a:ext cx="2477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descr="&lt;LOGICA_QUOTE_LEFT&gt;" id="145" name="Google Shape;145;p5"/>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46" name="Google Shape;146;p5"/>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47" name="Google Shape;147;p5"/>
          <p:cNvSpPr/>
          <p:nvPr/>
        </p:nvSpPr>
        <p:spPr>
          <a:xfrm>
            <a:off x="2587003" y="1099879"/>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148" name="Google Shape;148;p5"/>
          <p:cNvSpPr/>
          <p:nvPr/>
        </p:nvSpPr>
        <p:spPr>
          <a:xfrm>
            <a:off x="1003953" y="1132167"/>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5"/>
          <p:cNvSpPr txBox="1"/>
          <p:nvPr/>
        </p:nvSpPr>
        <p:spPr>
          <a:xfrm>
            <a:off x="6505468"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150" name="Google Shape;150;p5"/>
          <p:cNvSpPr/>
          <p:nvPr/>
        </p:nvSpPr>
        <p:spPr>
          <a:xfrm>
            <a:off x="8859929" y="982456"/>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id="151" name="Google Shape;15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152" name="Google Shape;152;p5"/>
          <p:cNvPicPr preferRelativeResize="0"/>
          <p:nvPr/>
        </p:nvPicPr>
        <p:blipFill rotWithShape="1">
          <a:blip r:embed="rId3">
            <a:alphaModFix/>
          </a:blip>
          <a:srcRect b="1139" l="0" r="0" t="-1140"/>
          <a:stretch/>
        </p:blipFill>
        <p:spPr>
          <a:xfrm>
            <a:off x="2387705" y="1957000"/>
            <a:ext cx="7762442" cy="4152575"/>
          </a:xfrm>
          <a:prstGeom prst="rect">
            <a:avLst/>
          </a:prstGeom>
          <a:noFill/>
          <a:ln>
            <a:noFill/>
          </a:ln>
        </p:spPr>
      </p:pic>
      <p:sp>
        <p:nvSpPr>
          <p:cNvPr id="153" name="Google Shape;153;p5"/>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L’organisation</a:t>
            </a:r>
            <a:endParaRPr/>
          </a:p>
        </p:txBody>
      </p:sp>
      <p:cxnSp>
        <p:nvCxnSpPr>
          <p:cNvPr id="154" name="Google Shape;154;p5"/>
          <p:cNvCxnSpPr/>
          <p:nvPr/>
        </p:nvCxnSpPr>
        <p:spPr>
          <a:xfrm>
            <a:off x="340012" y="2361686"/>
            <a:ext cx="1869900" cy="0"/>
          </a:xfrm>
          <a:prstGeom prst="straightConnector1">
            <a:avLst/>
          </a:prstGeom>
          <a:noFill/>
          <a:ln cap="flat" cmpd="sng" w="9525">
            <a:solidFill>
              <a:schemeClr val="accent5"/>
            </a:solidFill>
            <a:prstDash val="solid"/>
            <a:miter lim="800000"/>
            <a:headEnd len="sm" w="sm" type="none"/>
            <a:tailEnd len="sm" w="sm" type="none"/>
          </a:ln>
        </p:spPr>
      </p:cxnSp>
      <p:sp>
        <p:nvSpPr>
          <p:cNvPr id="155" name="Google Shape;155;p5"/>
          <p:cNvSpPr/>
          <p:nvPr/>
        </p:nvSpPr>
        <p:spPr>
          <a:xfrm>
            <a:off x="2209800" y="2266997"/>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156" name="Google Shape;156;p5"/>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30"/>
          <p:cNvSpPr/>
          <p:nvPr/>
        </p:nvSpPr>
        <p:spPr>
          <a:xfrm>
            <a:off x="2266950" y="6169556"/>
            <a:ext cx="1485900" cy="228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9" name="Google Shape;109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1100" name="Google Shape;1100;p30"/>
          <p:cNvPicPr preferRelativeResize="0"/>
          <p:nvPr/>
        </p:nvPicPr>
        <p:blipFill>
          <a:blip r:embed="rId3">
            <a:alphaModFix/>
          </a:blip>
          <a:stretch>
            <a:fillRect/>
          </a:stretch>
        </p:blipFill>
        <p:spPr>
          <a:xfrm>
            <a:off x="152400" y="152400"/>
            <a:ext cx="11632473" cy="586475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1107" name="Google Shape;1107;p31"/>
          <p:cNvPicPr preferRelativeResize="0"/>
          <p:nvPr/>
        </p:nvPicPr>
        <p:blipFill>
          <a:blip r:embed="rId3">
            <a:alphaModFix/>
          </a:blip>
          <a:stretch>
            <a:fillRect/>
          </a:stretch>
        </p:blipFill>
        <p:spPr>
          <a:xfrm>
            <a:off x="152400" y="152400"/>
            <a:ext cx="11887200" cy="603064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1114" name="Google Shape;1114;p32"/>
          <p:cNvPicPr preferRelativeResize="0"/>
          <p:nvPr/>
        </p:nvPicPr>
        <p:blipFill>
          <a:blip r:embed="rId3">
            <a:alphaModFix/>
          </a:blip>
          <a:stretch>
            <a:fillRect/>
          </a:stretch>
        </p:blipFill>
        <p:spPr>
          <a:xfrm>
            <a:off x="152400" y="152400"/>
            <a:ext cx="11887200" cy="60149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grpSp>
        <p:nvGrpSpPr>
          <p:cNvPr id="1120" name="Google Shape;1120;gfeeebfaf6f_0_179"/>
          <p:cNvGrpSpPr/>
          <p:nvPr/>
        </p:nvGrpSpPr>
        <p:grpSpPr>
          <a:xfrm>
            <a:off x="594681" y="909881"/>
            <a:ext cx="10882719" cy="463500"/>
            <a:chOff x="444499" y="1136780"/>
            <a:chExt cx="8164693" cy="463500"/>
          </a:xfrm>
        </p:grpSpPr>
        <p:cxnSp>
          <p:nvCxnSpPr>
            <p:cNvPr id="1121" name="Google Shape;1121;gfeeebfaf6f_0_179"/>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122" name="Google Shape;1122;gfeeebfaf6f_0_179"/>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123" name="Google Shape;1123;gfeeebfaf6f_0_179"/>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124" name="Google Shape;1124;gfeeebfaf6f_0_179"/>
          <p:cNvSpPr txBox="1"/>
          <p:nvPr/>
        </p:nvSpPr>
        <p:spPr>
          <a:xfrm>
            <a:off x="9435358" y="306530"/>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a:p>
        </p:txBody>
      </p:sp>
      <p:sp>
        <p:nvSpPr>
          <p:cNvPr id="1125" name="Google Shape;1125;gfeeebfaf6f_0_179"/>
          <p:cNvSpPr txBox="1"/>
          <p:nvPr/>
        </p:nvSpPr>
        <p:spPr>
          <a:xfrm>
            <a:off x="4505986" y="325686"/>
            <a:ext cx="25095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126" name="Google Shape;1126;gfeeebfaf6f_0_179"/>
          <p:cNvSpPr txBox="1"/>
          <p:nvPr/>
        </p:nvSpPr>
        <p:spPr>
          <a:xfrm>
            <a:off x="2356658" y="3416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fonctionnelle</a:t>
            </a:r>
            <a:endParaRPr/>
          </a:p>
        </p:txBody>
      </p:sp>
      <p:sp>
        <p:nvSpPr>
          <p:cNvPr id="1127" name="Google Shape;1127;gfeeebfaf6f_0_179"/>
          <p:cNvSpPr/>
          <p:nvPr/>
        </p:nvSpPr>
        <p:spPr>
          <a:xfrm>
            <a:off x="7724584" y="1005075"/>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Résultat final</a:t>
            </a:r>
            <a:endParaRPr b="1" sz="2000">
              <a:solidFill>
                <a:srgbClr val="C00000"/>
              </a:solidFill>
              <a:latin typeface="Garamond"/>
              <a:ea typeface="Garamond"/>
              <a:cs typeface="Garamond"/>
              <a:sym typeface="Garamond"/>
            </a:endParaRPr>
          </a:p>
        </p:txBody>
      </p:sp>
      <p:sp>
        <p:nvSpPr>
          <p:cNvPr descr="&lt;LOGICA_QUOTE_LEFT&gt;" id="1128" name="Google Shape;1128;gfeeebfaf6f_0_179"/>
          <p:cNvSpPr/>
          <p:nvPr/>
        </p:nvSpPr>
        <p:spPr>
          <a:xfrm>
            <a:off x="7508207" y="106733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129" name="Google Shape;1129;gfeeebfaf6f_0_179"/>
          <p:cNvSpPr/>
          <p:nvPr/>
        </p:nvSpPr>
        <p:spPr>
          <a:xfrm>
            <a:off x="9211510" y="106733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gfeeebfaf6f_0_179"/>
          <p:cNvSpPr/>
          <p:nvPr/>
        </p:nvSpPr>
        <p:spPr>
          <a:xfrm>
            <a:off x="1716501" y="10071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Technologies</a:t>
            </a:r>
            <a:endParaRPr b="1" sz="2000">
              <a:solidFill>
                <a:srgbClr val="53585F"/>
              </a:solidFill>
              <a:latin typeface="Garamond"/>
              <a:ea typeface="Garamond"/>
              <a:cs typeface="Garamond"/>
              <a:sym typeface="Garamond"/>
            </a:endParaRPr>
          </a:p>
        </p:txBody>
      </p:sp>
      <p:sp>
        <p:nvSpPr>
          <p:cNvPr id="1131" name="Google Shape;1131;gfeeebfaf6f_0_17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132" name="Google Shape;1132;gfeeebfaf6f_0_179"/>
          <p:cNvSpPr txBox="1"/>
          <p:nvPr/>
        </p:nvSpPr>
        <p:spPr>
          <a:xfrm>
            <a:off x="6743903" y="323193"/>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Mise en œuvre</a:t>
            </a:r>
            <a:endParaRPr/>
          </a:p>
        </p:txBody>
      </p:sp>
      <p:sp>
        <p:nvSpPr>
          <p:cNvPr descr="&lt;LOGICA_QUOTE_LEFT&gt;" id="1133" name="Google Shape;1133;gfeeebfaf6f_0_179"/>
          <p:cNvSpPr/>
          <p:nvPr/>
        </p:nvSpPr>
        <p:spPr>
          <a:xfrm>
            <a:off x="6731362" y="342380"/>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134" name="Google Shape;1134;gfeeebfaf6f_0_179"/>
          <p:cNvSpPr/>
          <p:nvPr/>
        </p:nvSpPr>
        <p:spPr>
          <a:xfrm>
            <a:off x="8914612" y="34938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gfeeebfaf6f_0_179"/>
          <p:cNvSpPr txBox="1"/>
          <p:nvPr/>
        </p:nvSpPr>
        <p:spPr>
          <a:xfrm>
            <a:off x="242645" y="2053209"/>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Jeux de donnée</a:t>
            </a:r>
            <a:endParaRPr/>
          </a:p>
        </p:txBody>
      </p:sp>
      <p:cxnSp>
        <p:nvCxnSpPr>
          <p:cNvPr id="1136" name="Google Shape;1136;gfeeebfaf6f_0_179"/>
          <p:cNvCxnSpPr/>
          <p:nvPr/>
        </p:nvCxnSpPr>
        <p:spPr>
          <a:xfrm>
            <a:off x="346622" y="2515079"/>
            <a:ext cx="2559900" cy="0"/>
          </a:xfrm>
          <a:prstGeom prst="straightConnector1">
            <a:avLst/>
          </a:prstGeom>
          <a:noFill/>
          <a:ln cap="flat" cmpd="sng" w="9525">
            <a:solidFill>
              <a:schemeClr val="accent5"/>
            </a:solidFill>
            <a:prstDash val="solid"/>
            <a:miter lim="800000"/>
            <a:headEnd len="sm" w="sm" type="none"/>
            <a:tailEnd len="sm" w="sm" type="none"/>
          </a:ln>
        </p:spPr>
      </p:cxnSp>
      <p:sp>
        <p:nvSpPr>
          <p:cNvPr id="1137" name="Google Shape;1137;gfeeebfaf6f_0_179"/>
          <p:cNvSpPr/>
          <p:nvPr/>
        </p:nvSpPr>
        <p:spPr>
          <a:xfrm>
            <a:off x="2728615" y="2425382"/>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pic>
        <p:nvPicPr>
          <p:cNvPr id="1138" name="Google Shape;1138;gfeeebfaf6f_0_179"/>
          <p:cNvPicPr preferRelativeResize="0"/>
          <p:nvPr/>
        </p:nvPicPr>
        <p:blipFill>
          <a:blip r:embed="rId3">
            <a:alphaModFix/>
          </a:blip>
          <a:stretch>
            <a:fillRect/>
          </a:stretch>
        </p:blipFill>
        <p:spPr>
          <a:xfrm>
            <a:off x="3452148" y="2207738"/>
            <a:ext cx="8442999" cy="3476200"/>
          </a:xfrm>
          <a:prstGeom prst="rect">
            <a:avLst/>
          </a:prstGeom>
          <a:noFill/>
          <a:ln>
            <a:noFill/>
          </a:ln>
        </p:spPr>
      </p:pic>
      <p:sp>
        <p:nvSpPr>
          <p:cNvPr id="1139" name="Google Shape;1139;gfeeebfaf6f_0_179"/>
          <p:cNvSpPr txBox="1"/>
          <p:nvPr/>
        </p:nvSpPr>
        <p:spPr>
          <a:xfrm>
            <a:off x="340000" y="2594900"/>
            <a:ext cx="3112200" cy="1108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fr-FR" sz="2000">
                <a:solidFill>
                  <a:srgbClr val="5E5E5E"/>
                </a:solidFill>
                <a:latin typeface="Garamond"/>
                <a:ea typeface="Garamond"/>
                <a:cs typeface="Garamond"/>
                <a:sym typeface="Garamond"/>
              </a:rPr>
              <a:t>2)    </a:t>
            </a:r>
            <a:r>
              <a:rPr lang="fr-FR" sz="2000">
                <a:solidFill>
                  <a:srgbClr val="5E5E5E"/>
                </a:solidFill>
                <a:latin typeface="Garamond"/>
                <a:ea typeface="Garamond"/>
                <a:cs typeface="Garamond"/>
                <a:sym typeface="Garamond"/>
              </a:rPr>
              <a:t>Automatisation du processus de saisie des feuilles de temps</a:t>
            </a:r>
            <a:endParaRPr sz="2000">
              <a:solidFill>
                <a:srgbClr val="5E5E5E"/>
              </a:solidFill>
              <a:latin typeface="Garamond"/>
              <a:ea typeface="Garamond"/>
              <a:cs typeface="Garamond"/>
              <a:sym typeface="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grpSp>
        <p:nvGrpSpPr>
          <p:cNvPr id="1145" name="Google Shape;1145;gfeeebfaf6f_0_206"/>
          <p:cNvGrpSpPr/>
          <p:nvPr/>
        </p:nvGrpSpPr>
        <p:grpSpPr>
          <a:xfrm>
            <a:off x="594681" y="909881"/>
            <a:ext cx="10882719" cy="463500"/>
            <a:chOff x="444499" y="1136780"/>
            <a:chExt cx="8164693" cy="463500"/>
          </a:xfrm>
        </p:grpSpPr>
        <p:cxnSp>
          <p:nvCxnSpPr>
            <p:cNvPr id="1146" name="Google Shape;1146;gfeeebfaf6f_0_206"/>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147" name="Google Shape;1147;gfeeebfaf6f_0_206"/>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148" name="Google Shape;1148;gfeeebfaf6f_0_206"/>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149" name="Google Shape;1149;gfeeebfaf6f_0_206"/>
          <p:cNvSpPr txBox="1"/>
          <p:nvPr/>
        </p:nvSpPr>
        <p:spPr>
          <a:xfrm>
            <a:off x="9435358" y="306530"/>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a:p>
        </p:txBody>
      </p:sp>
      <p:sp>
        <p:nvSpPr>
          <p:cNvPr id="1150" name="Google Shape;1150;gfeeebfaf6f_0_206"/>
          <p:cNvSpPr txBox="1"/>
          <p:nvPr/>
        </p:nvSpPr>
        <p:spPr>
          <a:xfrm>
            <a:off x="4505986" y="325686"/>
            <a:ext cx="25095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151" name="Google Shape;1151;gfeeebfaf6f_0_206"/>
          <p:cNvSpPr txBox="1"/>
          <p:nvPr/>
        </p:nvSpPr>
        <p:spPr>
          <a:xfrm>
            <a:off x="2356658" y="3416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fonctionnelle</a:t>
            </a:r>
            <a:endParaRPr/>
          </a:p>
        </p:txBody>
      </p:sp>
      <p:sp>
        <p:nvSpPr>
          <p:cNvPr id="1152" name="Google Shape;1152;gfeeebfaf6f_0_206"/>
          <p:cNvSpPr/>
          <p:nvPr/>
        </p:nvSpPr>
        <p:spPr>
          <a:xfrm>
            <a:off x="7724584" y="1005075"/>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Résultat final</a:t>
            </a:r>
            <a:endParaRPr b="1" sz="2000">
              <a:solidFill>
                <a:srgbClr val="C00000"/>
              </a:solidFill>
              <a:latin typeface="Garamond"/>
              <a:ea typeface="Garamond"/>
              <a:cs typeface="Garamond"/>
              <a:sym typeface="Garamond"/>
            </a:endParaRPr>
          </a:p>
        </p:txBody>
      </p:sp>
      <p:sp>
        <p:nvSpPr>
          <p:cNvPr descr="&lt;LOGICA_QUOTE_LEFT&gt;" id="1153" name="Google Shape;1153;gfeeebfaf6f_0_206"/>
          <p:cNvSpPr/>
          <p:nvPr/>
        </p:nvSpPr>
        <p:spPr>
          <a:xfrm>
            <a:off x="7508207" y="106733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154" name="Google Shape;1154;gfeeebfaf6f_0_206"/>
          <p:cNvSpPr/>
          <p:nvPr/>
        </p:nvSpPr>
        <p:spPr>
          <a:xfrm>
            <a:off x="9211510" y="106733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gfeeebfaf6f_0_206"/>
          <p:cNvSpPr/>
          <p:nvPr/>
        </p:nvSpPr>
        <p:spPr>
          <a:xfrm>
            <a:off x="1716501" y="10071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Technologies</a:t>
            </a:r>
            <a:endParaRPr b="1" sz="2000">
              <a:solidFill>
                <a:srgbClr val="53585F"/>
              </a:solidFill>
              <a:latin typeface="Garamond"/>
              <a:ea typeface="Garamond"/>
              <a:cs typeface="Garamond"/>
              <a:sym typeface="Garamond"/>
            </a:endParaRPr>
          </a:p>
        </p:txBody>
      </p:sp>
      <p:sp>
        <p:nvSpPr>
          <p:cNvPr id="1156" name="Google Shape;1156;gfeeebfaf6f_0_20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157" name="Google Shape;1157;gfeeebfaf6f_0_206"/>
          <p:cNvSpPr txBox="1"/>
          <p:nvPr/>
        </p:nvSpPr>
        <p:spPr>
          <a:xfrm>
            <a:off x="6743903" y="323193"/>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Mise en œuvre</a:t>
            </a:r>
            <a:endParaRPr/>
          </a:p>
        </p:txBody>
      </p:sp>
      <p:sp>
        <p:nvSpPr>
          <p:cNvPr descr="&lt;LOGICA_QUOTE_LEFT&gt;" id="1158" name="Google Shape;1158;gfeeebfaf6f_0_206"/>
          <p:cNvSpPr/>
          <p:nvPr/>
        </p:nvSpPr>
        <p:spPr>
          <a:xfrm>
            <a:off x="6731362" y="342380"/>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159" name="Google Shape;1159;gfeeebfaf6f_0_206"/>
          <p:cNvSpPr/>
          <p:nvPr/>
        </p:nvSpPr>
        <p:spPr>
          <a:xfrm>
            <a:off x="8914612" y="34938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gfeeebfaf6f_0_206"/>
          <p:cNvSpPr txBox="1"/>
          <p:nvPr/>
        </p:nvSpPr>
        <p:spPr>
          <a:xfrm>
            <a:off x="242651" y="2053200"/>
            <a:ext cx="5120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Plateforme des feuilles de temps</a:t>
            </a:r>
            <a:endParaRPr b="1" sz="2400">
              <a:solidFill>
                <a:srgbClr val="3F3F3F"/>
              </a:solidFill>
              <a:latin typeface="Garamond"/>
              <a:ea typeface="Garamond"/>
              <a:cs typeface="Garamond"/>
              <a:sym typeface="Garamond"/>
            </a:endParaRPr>
          </a:p>
        </p:txBody>
      </p:sp>
      <p:cxnSp>
        <p:nvCxnSpPr>
          <p:cNvPr id="1161" name="Google Shape;1161;gfeeebfaf6f_0_206"/>
          <p:cNvCxnSpPr/>
          <p:nvPr/>
        </p:nvCxnSpPr>
        <p:spPr>
          <a:xfrm>
            <a:off x="346622" y="2515079"/>
            <a:ext cx="4257300" cy="1200"/>
          </a:xfrm>
          <a:prstGeom prst="straightConnector1">
            <a:avLst/>
          </a:prstGeom>
          <a:noFill/>
          <a:ln cap="flat" cmpd="sng" w="9525">
            <a:solidFill>
              <a:schemeClr val="accent5"/>
            </a:solidFill>
            <a:prstDash val="solid"/>
            <a:miter lim="800000"/>
            <a:headEnd len="sm" w="sm" type="none"/>
            <a:tailEnd len="sm" w="sm" type="none"/>
          </a:ln>
        </p:spPr>
      </p:cxnSp>
      <p:sp>
        <p:nvSpPr>
          <p:cNvPr id="1162" name="Google Shape;1162;gfeeebfaf6f_0_206"/>
          <p:cNvSpPr/>
          <p:nvPr/>
        </p:nvSpPr>
        <p:spPr>
          <a:xfrm>
            <a:off x="4481215" y="2425382"/>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1163" name="Google Shape;1163;gfeeebfaf6f_0_206"/>
          <p:cNvSpPr txBox="1"/>
          <p:nvPr/>
        </p:nvSpPr>
        <p:spPr>
          <a:xfrm>
            <a:off x="340000" y="2594900"/>
            <a:ext cx="3658800" cy="754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fr-FR" sz="2000">
                <a:solidFill>
                  <a:srgbClr val="5E5E5E"/>
                </a:solidFill>
                <a:latin typeface="Garamond"/>
                <a:ea typeface="Garamond"/>
                <a:cs typeface="Garamond"/>
                <a:sym typeface="Garamond"/>
              </a:rPr>
              <a:t>2)    </a:t>
            </a:r>
            <a:r>
              <a:rPr lang="fr-FR" sz="2000">
                <a:solidFill>
                  <a:srgbClr val="5E5E5E"/>
                </a:solidFill>
                <a:latin typeface="Garamond"/>
                <a:ea typeface="Garamond"/>
                <a:cs typeface="Garamond"/>
                <a:sym typeface="Garamond"/>
              </a:rPr>
              <a:t>Automatisation du processus de saisie des feuilles de temps</a:t>
            </a:r>
            <a:endParaRPr sz="2000">
              <a:solidFill>
                <a:srgbClr val="5E5E5E"/>
              </a:solidFill>
              <a:latin typeface="Garamond"/>
              <a:ea typeface="Garamond"/>
              <a:cs typeface="Garamond"/>
              <a:sym typeface="Garamond"/>
            </a:endParaRPr>
          </a:p>
        </p:txBody>
      </p:sp>
      <p:pic>
        <p:nvPicPr>
          <p:cNvPr id="1164" name="Google Shape;1164;gfeeebfaf6f_0_206"/>
          <p:cNvPicPr preferRelativeResize="0"/>
          <p:nvPr/>
        </p:nvPicPr>
        <p:blipFill rotWithShape="1">
          <a:blip r:embed="rId3">
            <a:alphaModFix/>
          </a:blip>
          <a:srcRect b="0" l="8218" r="8517" t="0"/>
          <a:stretch/>
        </p:blipFill>
        <p:spPr>
          <a:xfrm>
            <a:off x="4344087" y="2671088"/>
            <a:ext cx="7022925" cy="3232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grpSp>
        <p:nvGrpSpPr>
          <p:cNvPr id="1170" name="Google Shape;1170;gfeeebfaf6f_0_233"/>
          <p:cNvGrpSpPr/>
          <p:nvPr/>
        </p:nvGrpSpPr>
        <p:grpSpPr>
          <a:xfrm>
            <a:off x="594681" y="909881"/>
            <a:ext cx="10882719" cy="463500"/>
            <a:chOff x="444499" y="1136780"/>
            <a:chExt cx="8164693" cy="463500"/>
          </a:xfrm>
        </p:grpSpPr>
        <p:cxnSp>
          <p:nvCxnSpPr>
            <p:cNvPr id="1171" name="Google Shape;1171;gfeeebfaf6f_0_233"/>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172" name="Google Shape;1172;gfeeebfaf6f_0_233"/>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173" name="Google Shape;1173;gfeeebfaf6f_0_233"/>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174" name="Google Shape;1174;gfeeebfaf6f_0_233"/>
          <p:cNvSpPr txBox="1"/>
          <p:nvPr/>
        </p:nvSpPr>
        <p:spPr>
          <a:xfrm>
            <a:off x="9435358" y="306530"/>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a:p>
        </p:txBody>
      </p:sp>
      <p:sp>
        <p:nvSpPr>
          <p:cNvPr id="1175" name="Google Shape;1175;gfeeebfaf6f_0_233"/>
          <p:cNvSpPr txBox="1"/>
          <p:nvPr/>
        </p:nvSpPr>
        <p:spPr>
          <a:xfrm>
            <a:off x="4505986" y="325686"/>
            <a:ext cx="25095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176" name="Google Shape;1176;gfeeebfaf6f_0_233"/>
          <p:cNvSpPr txBox="1"/>
          <p:nvPr/>
        </p:nvSpPr>
        <p:spPr>
          <a:xfrm>
            <a:off x="2356658" y="3416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fonctionnelle</a:t>
            </a:r>
            <a:endParaRPr/>
          </a:p>
        </p:txBody>
      </p:sp>
      <p:sp>
        <p:nvSpPr>
          <p:cNvPr id="1177" name="Google Shape;1177;gfeeebfaf6f_0_233"/>
          <p:cNvSpPr/>
          <p:nvPr/>
        </p:nvSpPr>
        <p:spPr>
          <a:xfrm>
            <a:off x="7724584" y="1005075"/>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Résultat final</a:t>
            </a:r>
            <a:endParaRPr b="1" sz="2000">
              <a:solidFill>
                <a:srgbClr val="C00000"/>
              </a:solidFill>
              <a:latin typeface="Garamond"/>
              <a:ea typeface="Garamond"/>
              <a:cs typeface="Garamond"/>
              <a:sym typeface="Garamond"/>
            </a:endParaRPr>
          </a:p>
        </p:txBody>
      </p:sp>
      <p:sp>
        <p:nvSpPr>
          <p:cNvPr descr="&lt;LOGICA_QUOTE_LEFT&gt;" id="1178" name="Google Shape;1178;gfeeebfaf6f_0_233"/>
          <p:cNvSpPr/>
          <p:nvPr/>
        </p:nvSpPr>
        <p:spPr>
          <a:xfrm>
            <a:off x="7508207" y="106733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179" name="Google Shape;1179;gfeeebfaf6f_0_233"/>
          <p:cNvSpPr/>
          <p:nvPr/>
        </p:nvSpPr>
        <p:spPr>
          <a:xfrm>
            <a:off x="9211510" y="106733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gfeeebfaf6f_0_233"/>
          <p:cNvSpPr/>
          <p:nvPr/>
        </p:nvSpPr>
        <p:spPr>
          <a:xfrm>
            <a:off x="1716501" y="10071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Technologies</a:t>
            </a:r>
            <a:endParaRPr b="1" sz="2000">
              <a:solidFill>
                <a:srgbClr val="53585F"/>
              </a:solidFill>
              <a:latin typeface="Garamond"/>
              <a:ea typeface="Garamond"/>
              <a:cs typeface="Garamond"/>
              <a:sym typeface="Garamond"/>
            </a:endParaRPr>
          </a:p>
        </p:txBody>
      </p:sp>
      <p:sp>
        <p:nvSpPr>
          <p:cNvPr id="1181" name="Google Shape;1181;gfeeebfaf6f_0_2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182" name="Google Shape;1182;gfeeebfaf6f_0_233"/>
          <p:cNvSpPr txBox="1"/>
          <p:nvPr/>
        </p:nvSpPr>
        <p:spPr>
          <a:xfrm>
            <a:off x="6743903" y="323193"/>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Mise en œuvre</a:t>
            </a:r>
            <a:endParaRPr/>
          </a:p>
        </p:txBody>
      </p:sp>
      <p:sp>
        <p:nvSpPr>
          <p:cNvPr descr="&lt;LOGICA_QUOTE_LEFT&gt;" id="1183" name="Google Shape;1183;gfeeebfaf6f_0_233"/>
          <p:cNvSpPr/>
          <p:nvPr/>
        </p:nvSpPr>
        <p:spPr>
          <a:xfrm>
            <a:off x="6731362" y="342380"/>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184" name="Google Shape;1184;gfeeebfaf6f_0_233"/>
          <p:cNvSpPr/>
          <p:nvPr/>
        </p:nvSpPr>
        <p:spPr>
          <a:xfrm>
            <a:off x="8914612" y="34938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85" name="Google Shape;1185;gfeeebfaf6f_0_233"/>
          <p:cNvPicPr preferRelativeResize="0"/>
          <p:nvPr/>
        </p:nvPicPr>
        <p:blipFill>
          <a:blip r:embed="rId3">
            <a:alphaModFix/>
          </a:blip>
          <a:stretch>
            <a:fillRect/>
          </a:stretch>
        </p:blipFill>
        <p:spPr>
          <a:xfrm>
            <a:off x="695827" y="1716073"/>
            <a:ext cx="10533532" cy="43746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grpSp>
        <p:nvGrpSpPr>
          <p:cNvPr id="1191" name="Google Shape;1191;gfeeebfaf6f_0_259"/>
          <p:cNvGrpSpPr/>
          <p:nvPr/>
        </p:nvGrpSpPr>
        <p:grpSpPr>
          <a:xfrm>
            <a:off x="594681" y="909881"/>
            <a:ext cx="10882719" cy="463500"/>
            <a:chOff x="444499" y="1136780"/>
            <a:chExt cx="8164693" cy="463500"/>
          </a:xfrm>
        </p:grpSpPr>
        <p:cxnSp>
          <p:nvCxnSpPr>
            <p:cNvPr id="1192" name="Google Shape;1192;gfeeebfaf6f_0_259"/>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193" name="Google Shape;1193;gfeeebfaf6f_0_259"/>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194" name="Google Shape;1194;gfeeebfaf6f_0_259"/>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195" name="Google Shape;1195;gfeeebfaf6f_0_259"/>
          <p:cNvSpPr txBox="1"/>
          <p:nvPr/>
        </p:nvSpPr>
        <p:spPr>
          <a:xfrm>
            <a:off x="9435358" y="306530"/>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a:p>
        </p:txBody>
      </p:sp>
      <p:sp>
        <p:nvSpPr>
          <p:cNvPr id="1196" name="Google Shape;1196;gfeeebfaf6f_0_259"/>
          <p:cNvSpPr txBox="1"/>
          <p:nvPr/>
        </p:nvSpPr>
        <p:spPr>
          <a:xfrm>
            <a:off x="4505986" y="325686"/>
            <a:ext cx="25095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197" name="Google Shape;1197;gfeeebfaf6f_0_259"/>
          <p:cNvSpPr txBox="1"/>
          <p:nvPr/>
        </p:nvSpPr>
        <p:spPr>
          <a:xfrm>
            <a:off x="2356658" y="3416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fonctionnelle</a:t>
            </a:r>
            <a:endParaRPr/>
          </a:p>
        </p:txBody>
      </p:sp>
      <p:sp>
        <p:nvSpPr>
          <p:cNvPr id="1198" name="Google Shape;1198;gfeeebfaf6f_0_259"/>
          <p:cNvSpPr/>
          <p:nvPr/>
        </p:nvSpPr>
        <p:spPr>
          <a:xfrm>
            <a:off x="7724584" y="1005075"/>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Résultat final</a:t>
            </a:r>
            <a:endParaRPr b="1" sz="2000">
              <a:solidFill>
                <a:srgbClr val="C00000"/>
              </a:solidFill>
              <a:latin typeface="Garamond"/>
              <a:ea typeface="Garamond"/>
              <a:cs typeface="Garamond"/>
              <a:sym typeface="Garamond"/>
            </a:endParaRPr>
          </a:p>
        </p:txBody>
      </p:sp>
      <p:sp>
        <p:nvSpPr>
          <p:cNvPr descr="&lt;LOGICA_QUOTE_LEFT&gt;" id="1199" name="Google Shape;1199;gfeeebfaf6f_0_259"/>
          <p:cNvSpPr/>
          <p:nvPr/>
        </p:nvSpPr>
        <p:spPr>
          <a:xfrm>
            <a:off x="7508207" y="106733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00" name="Google Shape;1200;gfeeebfaf6f_0_259"/>
          <p:cNvSpPr/>
          <p:nvPr/>
        </p:nvSpPr>
        <p:spPr>
          <a:xfrm>
            <a:off x="9211510" y="106733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gfeeebfaf6f_0_259"/>
          <p:cNvSpPr/>
          <p:nvPr/>
        </p:nvSpPr>
        <p:spPr>
          <a:xfrm>
            <a:off x="1716501" y="10071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Technologies</a:t>
            </a:r>
            <a:endParaRPr b="1" sz="2000">
              <a:solidFill>
                <a:srgbClr val="53585F"/>
              </a:solidFill>
              <a:latin typeface="Garamond"/>
              <a:ea typeface="Garamond"/>
              <a:cs typeface="Garamond"/>
              <a:sym typeface="Garamond"/>
            </a:endParaRPr>
          </a:p>
        </p:txBody>
      </p:sp>
      <p:sp>
        <p:nvSpPr>
          <p:cNvPr id="1202" name="Google Shape;1202;gfeeebfaf6f_0_2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203" name="Google Shape;1203;gfeeebfaf6f_0_259"/>
          <p:cNvSpPr txBox="1"/>
          <p:nvPr/>
        </p:nvSpPr>
        <p:spPr>
          <a:xfrm>
            <a:off x="6743903" y="323193"/>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Mise en œuvre</a:t>
            </a:r>
            <a:endParaRPr/>
          </a:p>
        </p:txBody>
      </p:sp>
      <p:sp>
        <p:nvSpPr>
          <p:cNvPr descr="&lt;LOGICA_QUOTE_LEFT&gt;" id="1204" name="Google Shape;1204;gfeeebfaf6f_0_259"/>
          <p:cNvSpPr/>
          <p:nvPr/>
        </p:nvSpPr>
        <p:spPr>
          <a:xfrm>
            <a:off x="6731362" y="342380"/>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05" name="Google Shape;1205;gfeeebfaf6f_0_259"/>
          <p:cNvSpPr/>
          <p:nvPr/>
        </p:nvSpPr>
        <p:spPr>
          <a:xfrm>
            <a:off x="8914612" y="34938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06" name="Google Shape;1206;gfeeebfaf6f_0_259"/>
          <p:cNvPicPr preferRelativeResize="0"/>
          <p:nvPr/>
        </p:nvPicPr>
        <p:blipFill>
          <a:blip r:embed="rId3">
            <a:alphaModFix/>
          </a:blip>
          <a:stretch>
            <a:fillRect/>
          </a:stretch>
        </p:blipFill>
        <p:spPr>
          <a:xfrm>
            <a:off x="821241" y="1695937"/>
            <a:ext cx="10549508" cy="4499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grpSp>
        <p:nvGrpSpPr>
          <p:cNvPr id="1212" name="Google Shape;1212;gfeeebfaf6f_0_287"/>
          <p:cNvGrpSpPr/>
          <p:nvPr/>
        </p:nvGrpSpPr>
        <p:grpSpPr>
          <a:xfrm>
            <a:off x="594681" y="909881"/>
            <a:ext cx="10882719" cy="463500"/>
            <a:chOff x="444499" y="1136780"/>
            <a:chExt cx="8164693" cy="463500"/>
          </a:xfrm>
        </p:grpSpPr>
        <p:cxnSp>
          <p:nvCxnSpPr>
            <p:cNvPr id="1213" name="Google Shape;1213;gfeeebfaf6f_0_287"/>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214" name="Google Shape;1214;gfeeebfaf6f_0_287"/>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215" name="Google Shape;1215;gfeeebfaf6f_0_287"/>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216" name="Google Shape;1216;gfeeebfaf6f_0_287"/>
          <p:cNvSpPr txBox="1"/>
          <p:nvPr/>
        </p:nvSpPr>
        <p:spPr>
          <a:xfrm>
            <a:off x="9435358" y="306530"/>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a:p>
        </p:txBody>
      </p:sp>
      <p:sp>
        <p:nvSpPr>
          <p:cNvPr id="1217" name="Google Shape;1217;gfeeebfaf6f_0_287"/>
          <p:cNvSpPr txBox="1"/>
          <p:nvPr/>
        </p:nvSpPr>
        <p:spPr>
          <a:xfrm>
            <a:off x="4505986" y="325686"/>
            <a:ext cx="25095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218" name="Google Shape;1218;gfeeebfaf6f_0_287"/>
          <p:cNvSpPr txBox="1"/>
          <p:nvPr/>
        </p:nvSpPr>
        <p:spPr>
          <a:xfrm>
            <a:off x="2356658" y="3416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fonctionnelle</a:t>
            </a:r>
            <a:endParaRPr/>
          </a:p>
        </p:txBody>
      </p:sp>
      <p:sp>
        <p:nvSpPr>
          <p:cNvPr id="1219" name="Google Shape;1219;gfeeebfaf6f_0_287"/>
          <p:cNvSpPr/>
          <p:nvPr/>
        </p:nvSpPr>
        <p:spPr>
          <a:xfrm>
            <a:off x="7724584" y="1005075"/>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Résultat final</a:t>
            </a:r>
            <a:endParaRPr b="1" sz="2000">
              <a:solidFill>
                <a:srgbClr val="C00000"/>
              </a:solidFill>
              <a:latin typeface="Garamond"/>
              <a:ea typeface="Garamond"/>
              <a:cs typeface="Garamond"/>
              <a:sym typeface="Garamond"/>
            </a:endParaRPr>
          </a:p>
        </p:txBody>
      </p:sp>
      <p:sp>
        <p:nvSpPr>
          <p:cNvPr descr="&lt;LOGICA_QUOTE_LEFT&gt;" id="1220" name="Google Shape;1220;gfeeebfaf6f_0_287"/>
          <p:cNvSpPr/>
          <p:nvPr/>
        </p:nvSpPr>
        <p:spPr>
          <a:xfrm>
            <a:off x="7508207" y="1067332"/>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21" name="Google Shape;1221;gfeeebfaf6f_0_287"/>
          <p:cNvSpPr/>
          <p:nvPr/>
        </p:nvSpPr>
        <p:spPr>
          <a:xfrm>
            <a:off x="9211510" y="106733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gfeeebfaf6f_0_287"/>
          <p:cNvSpPr/>
          <p:nvPr/>
        </p:nvSpPr>
        <p:spPr>
          <a:xfrm>
            <a:off x="1716501" y="10071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Technologies</a:t>
            </a:r>
            <a:endParaRPr b="1" sz="2000">
              <a:solidFill>
                <a:srgbClr val="53585F"/>
              </a:solidFill>
              <a:latin typeface="Garamond"/>
              <a:ea typeface="Garamond"/>
              <a:cs typeface="Garamond"/>
              <a:sym typeface="Garamond"/>
            </a:endParaRPr>
          </a:p>
        </p:txBody>
      </p:sp>
      <p:sp>
        <p:nvSpPr>
          <p:cNvPr id="1223" name="Google Shape;1223;gfeeebfaf6f_0_28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224" name="Google Shape;1224;gfeeebfaf6f_0_287"/>
          <p:cNvSpPr txBox="1"/>
          <p:nvPr/>
        </p:nvSpPr>
        <p:spPr>
          <a:xfrm>
            <a:off x="6743903" y="323193"/>
            <a:ext cx="22233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Mise en œuvre</a:t>
            </a:r>
            <a:endParaRPr/>
          </a:p>
        </p:txBody>
      </p:sp>
      <p:sp>
        <p:nvSpPr>
          <p:cNvPr descr="&lt;LOGICA_QUOTE_LEFT&gt;" id="1225" name="Google Shape;1225;gfeeebfaf6f_0_287"/>
          <p:cNvSpPr/>
          <p:nvPr/>
        </p:nvSpPr>
        <p:spPr>
          <a:xfrm>
            <a:off x="6731362" y="342380"/>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26" name="Google Shape;1226;gfeeebfaf6f_0_287"/>
          <p:cNvSpPr/>
          <p:nvPr/>
        </p:nvSpPr>
        <p:spPr>
          <a:xfrm>
            <a:off x="8914612" y="349384"/>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27" name="Google Shape;1227;gfeeebfaf6f_0_287"/>
          <p:cNvPicPr preferRelativeResize="0"/>
          <p:nvPr/>
        </p:nvPicPr>
        <p:blipFill>
          <a:blip r:embed="rId3">
            <a:alphaModFix/>
          </a:blip>
          <a:stretch>
            <a:fillRect/>
          </a:stretch>
        </p:blipFill>
        <p:spPr>
          <a:xfrm>
            <a:off x="1194100" y="1657262"/>
            <a:ext cx="9683875" cy="4577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grpSp>
        <p:nvGrpSpPr>
          <p:cNvPr id="1233" name="Google Shape;1233;p33"/>
          <p:cNvGrpSpPr/>
          <p:nvPr/>
        </p:nvGrpSpPr>
        <p:grpSpPr>
          <a:xfrm>
            <a:off x="594659" y="909881"/>
            <a:ext cx="10882372" cy="463420"/>
            <a:chOff x="444499" y="1136780"/>
            <a:chExt cx="8164731" cy="463420"/>
          </a:xfrm>
        </p:grpSpPr>
        <p:cxnSp>
          <p:nvCxnSpPr>
            <p:cNvPr id="1234" name="Google Shape;1234;p33"/>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1235" name="Google Shape;1235;p33"/>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236" name="Google Shape;1236;p33"/>
          <p:cNvSpPr txBox="1"/>
          <p:nvPr/>
        </p:nvSpPr>
        <p:spPr>
          <a:xfrm>
            <a:off x="9096566" y="280747"/>
            <a:ext cx="2366745" cy="44861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400">
                <a:solidFill>
                  <a:schemeClr val="dk1"/>
                </a:solidFill>
                <a:latin typeface="Garamond"/>
                <a:ea typeface="Garamond"/>
                <a:cs typeface="Garamond"/>
                <a:sym typeface="Garamond"/>
              </a:rPr>
              <a:t>Conclusion et perspectives</a:t>
            </a:r>
            <a:endParaRPr b="1" sz="2400">
              <a:solidFill>
                <a:schemeClr val="dk1"/>
              </a:solidFill>
              <a:latin typeface="Garamond"/>
              <a:ea typeface="Garamond"/>
              <a:cs typeface="Garamond"/>
              <a:sym typeface="Garamond"/>
            </a:endParaRPr>
          </a:p>
        </p:txBody>
      </p:sp>
      <p:sp>
        <p:nvSpPr>
          <p:cNvPr descr="&lt;LOGICA_QUOTE_LEFT&gt;" id="1237" name="Google Shape;1237;p33"/>
          <p:cNvSpPr/>
          <p:nvPr/>
        </p:nvSpPr>
        <p:spPr>
          <a:xfrm>
            <a:off x="8642859" y="31308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38" name="Google Shape;1238;p33"/>
          <p:cNvSpPr/>
          <p:nvPr/>
        </p:nvSpPr>
        <p:spPr>
          <a:xfrm>
            <a:off x="11102050" y="318382"/>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1239" name="Google Shape;1239;p33"/>
          <p:cNvSpPr/>
          <p:nvPr/>
        </p:nvSpPr>
        <p:spPr>
          <a:xfrm>
            <a:off x="2488488" y="984650"/>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40" name="Google Shape;1240;p33"/>
          <p:cNvSpPr/>
          <p:nvPr/>
        </p:nvSpPr>
        <p:spPr>
          <a:xfrm>
            <a:off x="3977206" y="95340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1" name="Google Shape;1241;p33"/>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242" name="Google Shape;1242;p33"/>
          <p:cNvSpPr/>
          <p:nvPr/>
        </p:nvSpPr>
        <p:spPr>
          <a:xfrm>
            <a:off x="2738910" y="911216"/>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Conclusion</a:t>
            </a:r>
            <a:endParaRPr b="1" sz="2000">
              <a:solidFill>
                <a:srgbClr val="C00000"/>
              </a:solidFill>
              <a:latin typeface="Garamond"/>
              <a:ea typeface="Garamond"/>
              <a:cs typeface="Garamond"/>
              <a:sym typeface="Garamond"/>
            </a:endParaRPr>
          </a:p>
        </p:txBody>
      </p:sp>
      <p:sp>
        <p:nvSpPr>
          <p:cNvPr id="1243" name="Google Shape;124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244" name="Google Shape;1244;p33"/>
          <p:cNvSpPr txBox="1"/>
          <p:nvPr/>
        </p:nvSpPr>
        <p:spPr>
          <a:xfrm>
            <a:off x="2642775"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1245" name="Google Shape;1245;p33"/>
          <p:cNvSpPr txBox="1"/>
          <p:nvPr/>
        </p:nvSpPr>
        <p:spPr>
          <a:xfrm>
            <a:off x="4338248" y="374765"/>
            <a:ext cx="2477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246" name="Google Shape;1246;p33"/>
          <p:cNvSpPr txBox="1"/>
          <p:nvPr/>
        </p:nvSpPr>
        <p:spPr>
          <a:xfrm>
            <a:off x="6319205"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1247" name="Google Shape;1247;p33"/>
          <p:cNvSpPr/>
          <p:nvPr/>
        </p:nvSpPr>
        <p:spPr>
          <a:xfrm>
            <a:off x="2654064" y="2306373"/>
            <a:ext cx="8741940" cy="821499"/>
          </a:xfrm>
          <a:prstGeom prst="roundRect">
            <a:avLst>
              <a:gd fmla="val 50000" name="adj"/>
            </a:avLst>
          </a:prstGeom>
          <a:solidFill>
            <a:srgbClr val="F9F9F9"/>
          </a:solidFill>
          <a:ln cap="flat" cmpd="sng" w="12700">
            <a:solidFill>
              <a:srgbClr val="D8D8D8"/>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rgbClr val="000000"/>
              </a:solidFill>
              <a:latin typeface="Arial"/>
              <a:ea typeface="Arial"/>
              <a:cs typeface="Arial"/>
              <a:sym typeface="Arial"/>
            </a:endParaRPr>
          </a:p>
        </p:txBody>
      </p:sp>
      <p:sp>
        <p:nvSpPr>
          <p:cNvPr id="1248" name="Google Shape;1248;p33"/>
          <p:cNvSpPr/>
          <p:nvPr/>
        </p:nvSpPr>
        <p:spPr>
          <a:xfrm>
            <a:off x="1103835" y="2307177"/>
            <a:ext cx="3173891" cy="830627"/>
          </a:xfrm>
          <a:prstGeom prst="roundRect">
            <a:avLst>
              <a:gd fmla="val 29067" name="adj"/>
            </a:avLst>
          </a:prstGeom>
          <a:solidFill>
            <a:srgbClr val="2E75B5"/>
          </a:solidFill>
          <a:ln cap="flat" cmpd="sng" w="12700">
            <a:solidFill>
              <a:srgbClr val="2E75B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2000">
                <a:solidFill>
                  <a:schemeClr val="lt1"/>
                </a:solidFill>
                <a:latin typeface="Times New Roman"/>
                <a:ea typeface="Times New Roman"/>
                <a:cs typeface="Times New Roman"/>
                <a:sym typeface="Times New Roman"/>
              </a:rPr>
              <a:t>Réalisation</a:t>
            </a:r>
            <a:endParaRPr/>
          </a:p>
        </p:txBody>
      </p:sp>
      <p:sp>
        <p:nvSpPr>
          <p:cNvPr id="1249" name="Google Shape;1249;p33"/>
          <p:cNvSpPr txBox="1"/>
          <p:nvPr/>
        </p:nvSpPr>
        <p:spPr>
          <a:xfrm>
            <a:off x="3679119" y="2286172"/>
            <a:ext cx="82161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300">
                <a:solidFill>
                  <a:schemeClr val="dk1"/>
                </a:solidFill>
                <a:latin typeface="Open Sans"/>
                <a:ea typeface="Open Sans"/>
                <a:cs typeface="Open Sans"/>
                <a:sym typeface="Open Sans"/>
              </a:rPr>
              <a:t>Automatisation des tests </a:t>
            </a:r>
            <a:r>
              <a:rPr lang="fr-FR" sz="2300">
                <a:solidFill>
                  <a:schemeClr val="dk1"/>
                </a:solidFill>
                <a:latin typeface="Open Sans"/>
                <a:ea typeface="Open Sans"/>
                <a:cs typeface="Open Sans"/>
                <a:sym typeface="Open Sans"/>
              </a:rPr>
              <a:t>fonctionnels</a:t>
            </a:r>
            <a:endParaRPr sz="2300">
              <a:solidFill>
                <a:schemeClr val="dk1"/>
              </a:solidFill>
              <a:latin typeface="Open Sans"/>
              <a:ea typeface="Open Sans"/>
              <a:cs typeface="Open Sans"/>
              <a:sym typeface="Open Sans"/>
            </a:endParaRPr>
          </a:p>
          <a:p>
            <a:pPr indent="0" lvl="0" marL="0" marR="0" rtl="0" algn="ctr">
              <a:spcBef>
                <a:spcPts val="0"/>
              </a:spcBef>
              <a:spcAft>
                <a:spcPts val="0"/>
              </a:spcAft>
              <a:buNone/>
            </a:pPr>
            <a:r>
              <a:rPr lang="fr-FR" sz="2300">
                <a:solidFill>
                  <a:schemeClr val="dk1"/>
                </a:solidFill>
                <a:latin typeface="Open Sans"/>
                <a:ea typeface="Open Sans"/>
                <a:cs typeface="Open Sans"/>
                <a:sym typeface="Open Sans"/>
              </a:rPr>
              <a:t>pour l'intégration du nouveau système Rydoo</a:t>
            </a:r>
            <a:endParaRPr sz="2300">
              <a:solidFill>
                <a:schemeClr val="dk1"/>
              </a:solidFill>
              <a:latin typeface="Open Sans"/>
              <a:ea typeface="Open Sans"/>
              <a:cs typeface="Open Sans"/>
              <a:sym typeface="Open Sans"/>
            </a:endParaRPr>
          </a:p>
        </p:txBody>
      </p:sp>
      <p:sp>
        <p:nvSpPr>
          <p:cNvPr id="1250" name="Google Shape;1250;p33"/>
          <p:cNvSpPr/>
          <p:nvPr/>
        </p:nvSpPr>
        <p:spPr>
          <a:xfrm>
            <a:off x="3261775" y="4099250"/>
            <a:ext cx="8134200" cy="837600"/>
          </a:xfrm>
          <a:prstGeom prst="roundRect">
            <a:avLst>
              <a:gd fmla="val 50000" name="adj"/>
            </a:avLst>
          </a:prstGeom>
          <a:solidFill>
            <a:srgbClr val="F9F9F9"/>
          </a:solidFill>
          <a:ln cap="flat" cmpd="sng" w="12700">
            <a:solidFill>
              <a:srgbClr val="D8D8D8"/>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rgbClr val="000000"/>
              </a:solidFill>
              <a:latin typeface="Arial"/>
              <a:ea typeface="Arial"/>
              <a:cs typeface="Arial"/>
              <a:sym typeface="Arial"/>
            </a:endParaRPr>
          </a:p>
        </p:txBody>
      </p:sp>
      <p:sp>
        <p:nvSpPr>
          <p:cNvPr id="1251" name="Google Shape;1251;p33"/>
          <p:cNvSpPr/>
          <p:nvPr/>
        </p:nvSpPr>
        <p:spPr>
          <a:xfrm>
            <a:off x="1103825" y="4056825"/>
            <a:ext cx="3174000" cy="879900"/>
          </a:xfrm>
          <a:prstGeom prst="roundRect">
            <a:avLst>
              <a:gd fmla="val 25349" name="adj"/>
            </a:avLst>
          </a:prstGeom>
          <a:solidFill>
            <a:srgbClr val="2E75B5"/>
          </a:solidFill>
          <a:ln cap="flat" cmpd="sng" w="12700">
            <a:solidFill>
              <a:srgbClr val="2E75B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2000">
                <a:solidFill>
                  <a:schemeClr val="lt1"/>
                </a:solidFill>
                <a:latin typeface="Times New Roman"/>
                <a:ea typeface="Times New Roman"/>
                <a:cs typeface="Times New Roman"/>
                <a:sym typeface="Times New Roman"/>
              </a:rPr>
              <a:t>Impact</a:t>
            </a:r>
            <a:endParaRPr/>
          </a:p>
        </p:txBody>
      </p:sp>
      <p:sp>
        <p:nvSpPr>
          <p:cNvPr id="1252" name="Google Shape;1252;p33"/>
          <p:cNvSpPr txBox="1"/>
          <p:nvPr/>
        </p:nvSpPr>
        <p:spPr>
          <a:xfrm>
            <a:off x="4530436" y="4317938"/>
            <a:ext cx="7518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000">
                <a:solidFill>
                  <a:schemeClr val="dk1"/>
                </a:solidFill>
                <a:latin typeface="Open Sans Medium"/>
                <a:ea typeface="Open Sans Medium"/>
                <a:cs typeface="Open Sans Medium"/>
                <a:sym typeface="Open Sans Medium"/>
              </a:rPr>
              <a:t>Réussir </a:t>
            </a:r>
            <a:r>
              <a:rPr lang="fr-FR" sz="2000">
                <a:solidFill>
                  <a:schemeClr val="dk1"/>
                </a:solidFill>
                <a:latin typeface="Open Sans Medium"/>
                <a:ea typeface="Open Sans Medium"/>
                <a:cs typeface="Open Sans Medium"/>
                <a:sym typeface="Open Sans Medium"/>
              </a:rPr>
              <a:t>l'intégration</a:t>
            </a:r>
            <a:r>
              <a:rPr lang="fr-FR" sz="2000">
                <a:solidFill>
                  <a:schemeClr val="dk1"/>
                </a:solidFill>
                <a:latin typeface="Open Sans Medium"/>
                <a:ea typeface="Open Sans Medium"/>
                <a:cs typeface="Open Sans Medium"/>
                <a:sym typeface="Open Sans Medium"/>
              </a:rPr>
              <a:t> des deux </a:t>
            </a:r>
            <a:r>
              <a:rPr lang="fr-FR" sz="2000">
                <a:solidFill>
                  <a:schemeClr val="dk1"/>
                </a:solidFill>
                <a:latin typeface="Open Sans Medium"/>
                <a:ea typeface="Open Sans Medium"/>
                <a:cs typeface="Open Sans Medium"/>
                <a:sym typeface="Open Sans Medium"/>
              </a:rPr>
              <a:t>systèmes</a:t>
            </a:r>
            <a:r>
              <a:rPr lang="fr-FR" sz="2000">
                <a:solidFill>
                  <a:schemeClr val="dk1"/>
                </a:solidFill>
                <a:latin typeface="Open Sans Medium"/>
                <a:ea typeface="Open Sans Medium"/>
                <a:cs typeface="Open Sans Medium"/>
                <a:sym typeface="Open Sans Medium"/>
              </a:rPr>
              <a:t> SAP/RYDOO</a:t>
            </a:r>
            <a:endParaRPr sz="900">
              <a:latin typeface="Open Sans Medium"/>
              <a:ea typeface="Open Sans Medium"/>
              <a:cs typeface="Open Sans Medium"/>
              <a:sym typeface="Open Sans Medium"/>
            </a:endParaRPr>
          </a:p>
        </p:txBody>
      </p:sp>
      <p:sp>
        <p:nvSpPr>
          <p:cNvPr id="1253" name="Google Shape;1253;p33"/>
          <p:cNvSpPr/>
          <p:nvPr/>
        </p:nvSpPr>
        <p:spPr>
          <a:xfrm>
            <a:off x="7279101" y="9489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Perspectives</a:t>
            </a:r>
            <a:endParaRPr b="1" sz="2000">
              <a:solidFill>
                <a:srgbClr val="53585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000"/>
                                        <p:tgtEl>
                                          <p:spTgt spid="1247"/>
                                        </p:tgtEl>
                                      </p:cBhvr>
                                    </p:animEffect>
                                  </p:childTnLst>
                                </p:cTn>
                              </p:par>
                              <p:par>
                                <p:cTn fill="hold" nodeType="with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1000"/>
                                        <p:tgtEl>
                                          <p:spTgt spid="1248"/>
                                        </p:tgtEl>
                                      </p:cBhvr>
                                    </p:animEffect>
                                  </p:childTnLst>
                                </p:cTn>
                              </p:par>
                              <p:par>
                                <p:cTn fill="hold" nodeType="with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0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1000"/>
                                        <p:tgtEl>
                                          <p:spTgt spid="1250"/>
                                        </p:tgtEl>
                                      </p:cBhvr>
                                    </p:animEffect>
                                  </p:childTnLst>
                                </p:cTn>
                              </p:par>
                              <p:par>
                                <p:cTn fill="hold" nodeType="with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1000"/>
                                        <p:tgtEl>
                                          <p:spTgt spid="1251"/>
                                        </p:tgtEl>
                                      </p:cBhvr>
                                    </p:animEffect>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1000"/>
                                        <p:tgtEl>
                                          <p:spTgt spid="1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grpSp>
        <p:nvGrpSpPr>
          <p:cNvPr id="1259" name="Google Shape;1259;gfeeebfaf6f_0_309"/>
          <p:cNvGrpSpPr/>
          <p:nvPr/>
        </p:nvGrpSpPr>
        <p:grpSpPr>
          <a:xfrm>
            <a:off x="594681" y="909881"/>
            <a:ext cx="10882719" cy="463500"/>
            <a:chOff x="444499" y="1136780"/>
            <a:chExt cx="8164693" cy="463500"/>
          </a:xfrm>
        </p:grpSpPr>
        <p:cxnSp>
          <p:nvCxnSpPr>
            <p:cNvPr id="1260" name="Google Shape;1260;gfeeebfaf6f_0_309"/>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261" name="Google Shape;1261;gfeeebfaf6f_0_309"/>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262" name="Google Shape;1262;gfeeebfaf6f_0_309"/>
          <p:cNvSpPr txBox="1"/>
          <p:nvPr/>
        </p:nvSpPr>
        <p:spPr>
          <a:xfrm>
            <a:off x="9096566" y="280747"/>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400">
                <a:solidFill>
                  <a:schemeClr val="dk1"/>
                </a:solidFill>
                <a:latin typeface="Garamond"/>
                <a:ea typeface="Garamond"/>
                <a:cs typeface="Garamond"/>
                <a:sym typeface="Garamond"/>
              </a:rPr>
              <a:t>Conclusion et perspectives</a:t>
            </a:r>
            <a:endParaRPr b="1" sz="2400">
              <a:solidFill>
                <a:schemeClr val="dk1"/>
              </a:solidFill>
              <a:latin typeface="Garamond"/>
              <a:ea typeface="Garamond"/>
              <a:cs typeface="Garamond"/>
              <a:sym typeface="Garamond"/>
            </a:endParaRPr>
          </a:p>
        </p:txBody>
      </p:sp>
      <p:sp>
        <p:nvSpPr>
          <p:cNvPr descr="&lt;LOGICA_QUOTE_LEFT&gt;" id="1263" name="Google Shape;1263;gfeeebfaf6f_0_309"/>
          <p:cNvSpPr/>
          <p:nvPr/>
        </p:nvSpPr>
        <p:spPr>
          <a:xfrm>
            <a:off x="8642859" y="31308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64" name="Google Shape;1264;gfeeebfaf6f_0_309"/>
          <p:cNvSpPr/>
          <p:nvPr/>
        </p:nvSpPr>
        <p:spPr>
          <a:xfrm>
            <a:off x="11102050" y="318382"/>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1265" name="Google Shape;1265;gfeeebfaf6f_0_309"/>
          <p:cNvSpPr/>
          <p:nvPr/>
        </p:nvSpPr>
        <p:spPr>
          <a:xfrm>
            <a:off x="2488488" y="984650"/>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66" name="Google Shape;1266;gfeeebfaf6f_0_309"/>
          <p:cNvSpPr/>
          <p:nvPr/>
        </p:nvSpPr>
        <p:spPr>
          <a:xfrm>
            <a:off x="3977206" y="95340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gfeeebfaf6f_0_309"/>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268" name="Google Shape;1268;gfeeebfaf6f_0_309"/>
          <p:cNvSpPr/>
          <p:nvPr/>
        </p:nvSpPr>
        <p:spPr>
          <a:xfrm>
            <a:off x="2738910" y="911216"/>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Conclusion</a:t>
            </a:r>
            <a:endParaRPr b="1" sz="2000">
              <a:solidFill>
                <a:srgbClr val="C00000"/>
              </a:solidFill>
              <a:latin typeface="Garamond"/>
              <a:ea typeface="Garamond"/>
              <a:cs typeface="Garamond"/>
              <a:sym typeface="Garamond"/>
            </a:endParaRPr>
          </a:p>
        </p:txBody>
      </p:sp>
      <p:sp>
        <p:nvSpPr>
          <p:cNvPr id="1269" name="Google Shape;1269;gfeeebfaf6f_0_30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270" name="Google Shape;1270;gfeeebfaf6f_0_309"/>
          <p:cNvSpPr txBox="1"/>
          <p:nvPr/>
        </p:nvSpPr>
        <p:spPr>
          <a:xfrm>
            <a:off x="2642775"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1271" name="Google Shape;1271;gfeeebfaf6f_0_309"/>
          <p:cNvSpPr txBox="1"/>
          <p:nvPr/>
        </p:nvSpPr>
        <p:spPr>
          <a:xfrm>
            <a:off x="4338248"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272" name="Google Shape;1272;gfeeebfaf6f_0_309"/>
          <p:cNvSpPr txBox="1"/>
          <p:nvPr/>
        </p:nvSpPr>
        <p:spPr>
          <a:xfrm>
            <a:off x="6319205"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1273" name="Google Shape;1273;gfeeebfaf6f_0_309"/>
          <p:cNvSpPr/>
          <p:nvPr/>
        </p:nvSpPr>
        <p:spPr>
          <a:xfrm>
            <a:off x="2654064" y="2306373"/>
            <a:ext cx="8742000" cy="821400"/>
          </a:xfrm>
          <a:prstGeom prst="roundRect">
            <a:avLst>
              <a:gd fmla="val 29287" name="adj"/>
            </a:avLst>
          </a:prstGeom>
          <a:solidFill>
            <a:srgbClr val="F9F9F9"/>
          </a:solidFill>
          <a:ln cap="flat" cmpd="sng" w="12700">
            <a:solidFill>
              <a:srgbClr val="D8D8D8"/>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rgbClr val="000000"/>
              </a:solidFill>
              <a:latin typeface="Arial"/>
              <a:ea typeface="Arial"/>
              <a:cs typeface="Arial"/>
              <a:sym typeface="Arial"/>
            </a:endParaRPr>
          </a:p>
        </p:txBody>
      </p:sp>
      <p:sp>
        <p:nvSpPr>
          <p:cNvPr id="1274" name="Google Shape;1274;gfeeebfaf6f_0_309"/>
          <p:cNvSpPr/>
          <p:nvPr/>
        </p:nvSpPr>
        <p:spPr>
          <a:xfrm>
            <a:off x="1103835" y="2307177"/>
            <a:ext cx="3174000" cy="830700"/>
          </a:xfrm>
          <a:prstGeom prst="roundRect">
            <a:avLst>
              <a:gd fmla="val 33401" name="adj"/>
            </a:avLst>
          </a:prstGeom>
          <a:solidFill>
            <a:srgbClr val="2E75B5"/>
          </a:solidFill>
          <a:ln cap="flat" cmpd="sng" w="12700">
            <a:solidFill>
              <a:srgbClr val="2E75B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2000">
                <a:solidFill>
                  <a:schemeClr val="lt1"/>
                </a:solidFill>
                <a:latin typeface="Times New Roman"/>
                <a:ea typeface="Times New Roman"/>
                <a:cs typeface="Times New Roman"/>
                <a:sym typeface="Times New Roman"/>
              </a:rPr>
              <a:t>Réalisation</a:t>
            </a:r>
            <a:endParaRPr/>
          </a:p>
        </p:txBody>
      </p:sp>
      <p:sp>
        <p:nvSpPr>
          <p:cNvPr id="1275" name="Google Shape;1275;gfeeebfaf6f_0_309"/>
          <p:cNvSpPr/>
          <p:nvPr/>
        </p:nvSpPr>
        <p:spPr>
          <a:xfrm>
            <a:off x="2646225" y="4211849"/>
            <a:ext cx="8749800" cy="835800"/>
          </a:xfrm>
          <a:prstGeom prst="roundRect">
            <a:avLst>
              <a:gd fmla="val 20321" name="adj"/>
            </a:avLst>
          </a:prstGeom>
          <a:solidFill>
            <a:srgbClr val="F9F9F9"/>
          </a:solidFill>
          <a:ln cap="flat" cmpd="sng" w="12700">
            <a:solidFill>
              <a:srgbClr val="D8D8D8"/>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rgbClr val="000000"/>
              </a:solidFill>
              <a:latin typeface="Arial"/>
              <a:ea typeface="Arial"/>
              <a:cs typeface="Arial"/>
              <a:sym typeface="Arial"/>
            </a:endParaRPr>
          </a:p>
        </p:txBody>
      </p:sp>
      <p:sp>
        <p:nvSpPr>
          <p:cNvPr id="1276" name="Google Shape;1276;gfeeebfaf6f_0_309"/>
          <p:cNvSpPr/>
          <p:nvPr/>
        </p:nvSpPr>
        <p:spPr>
          <a:xfrm>
            <a:off x="1073375" y="4211848"/>
            <a:ext cx="3234900" cy="835800"/>
          </a:xfrm>
          <a:prstGeom prst="roundRect">
            <a:avLst>
              <a:gd fmla="val 28990" name="adj"/>
            </a:avLst>
          </a:prstGeom>
          <a:solidFill>
            <a:srgbClr val="2E75B5"/>
          </a:solidFill>
          <a:ln cap="flat" cmpd="sng" w="12700">
            <a:solidFill>
              <a:srgbClr val="2E75B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2000">
                <a:solidFill>
                  <a:schemeClr val="lt1"/>
                </a:solidFill>
                <a:latin typeface="Times New Roman"/>
                <a:ea typeface="Times New Roman"/>
                <a:cs typeface="Times New Roman"/>
                <a:sym typeface="Times New Roman"/>
              </a:rPr>
              <a:t>Impact</a:t>
            </a:r>
            <a:endParaRPr/>
          </a:p>
        </p:txBody>
      </p:sp>
      <p:sp>
        <p:nvSpPr>
          <p:cNvPr id="1277" name="Google Shape;1277;gfeeebfaf6f_0_309"/>
          <p:cNvSpPr txBox="1"/>
          <p:nvPr/>
        </p:nvSpPr>
        <p:spPr>
          <a:xfrm>
            <a:off x="4673775" y="4414350"/>
            <a:ext cx="64842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200">
                <a:solidFill>
                  <a:schemeClr val="dk1"/>
                </a:solidFill>
                <a:latin typeface="Open Sans"/>
                <a:ea typeface="Open Sans"/>
                <a:cs typeface="Open Sans"/>
                <a:sym typeface="Open Sans"/>
              </a:rPr>
              <a:t>Faciliter et réduire le temps de saisie</a:t>
            </a:r>
            <a:endParaRPr sz="2100">
              <a:solidFill>
                <a:schemeClr val="dk1"/>
              </a:solidFill>
              <a:latin typeface="Open Sans Medium"/>
              <a:ea typeface="Open Sans Medium"/>
              <a:cs typeface="Open Sans Medium"/>
              <a:sym typeface="Open Sans Medium"/>
            </a:endParaRPr>
          </a:p>
        </p:txBody>
      </p:sp>
      <p:sp>
        <p:nvSpPr>
          <p:cNvPr id="1278" name="Google Shape;1278;gfeeebfaf6f_0_309"/>
          <p:cNvSpPr txBox="1"/>
          <p:nvPr/>
        </p:nvSpPr>
        <p:spPr>
          <a:xfrm>
            <a:off x="4937625" y="2286175"/>
            <a:ext cx="56991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200">
                <a:solidFill>
                  <a:schemeClr val="dk1"/>
                </a:solidFill>
                <a:latin typeface="Open Sans"/>
                <a:ea typeface="Open Sans"/>
                <a:cs typeface="Open Sans"/>
                <a:sym typeface="Open Sans"/>
              </a:rPr>
              <a:t>Automatisation de processus de saisie des feuilles de temps</a:t>
            </a:r>
            <a:endParaRPr sz="1100">
              <a:latin typeface="Open Sans"/>
              <a:ea typeface="Open Sans"/>
              <a:cs typeface="Open Sans"/>
              <a:sym typeface="Open Sans"/>
            </a:endParaRPr>
          </a:p>
        </p:txBody>
      </p:sp>
      <p:sp>
        <p:nvSpPr>
          <p:cNvPr id="1279" name="Google Shape;1279;gfeeebfaf6f_0_309"/>
          <p:cNvSpPr/>
          <p:nvPr/>
        </p:nvSpPr>
        <p:spPr>
          <a:xfrm>
            <a:off x="7279101" y="9489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Perspectives</a:t>
            </a:r>
            <a:endParaRPr b="1" sz="2000">
              <a:solidFill>
                <a:srgbClr val="53585F"/>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feeebfaf6f_0_0"/>
          <p:cNvSpPr/>
          <p:nvPr/>
        </p:nvSpPr>
        <p:spPr>
          <a:xfrm>
            <a:off x="1318245" y="988912"/>
            <a:ext cx="2433600" cy="525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82506"/>
                </a:solidFill>
                <a:latin typeface="Garamond"/>
                <a:ea typeface="Garamond"/>
                <a:cs typeface="Garamond"/>
                <a:sym typeface="Garamond"/>
              </a:rPr>
              <a:t>Deloitte ES</a:t>
            </a:r>
            <a:endParaRPr b="1" sz="2000">
              <a:solidFill>
                <a:srgbClr val="C82506"/>
              </a:solidFill>
              <a:latin typeface="Garamond"/>
              <a:ea typeface="Garamond"/>
              <a:cs typeface="Garamond"/>
              <a:sym typeface="Garamond"/>
            </a:endParaRPr>
          </a:p>
        </p:txBody>
      </p:sp>
      <p:sp>
        <p:nvSpPr>
          <p:cNvPr id="163" name="Google Shape;163;gfeeebfaf6f_0_0"/>
          <p:cNvSpPr/>
          <p:nvPr/>
        </p:nvSpPr>
        <p:spPr>
          <a:xfrm>
            <a:off x="3411200" y="984412"/>
            <a:ext cx="37329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164" name="Google Shape;164;gfeeebfaf6f_0_0"/>
          <p:cNvSpPr/>
          <p:nvPr/>
        </p:nvSpPr>
        <p:spPr>
          <a:xfrm>
            <a:off x="6370116" y="997247"/>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grpSp>
        <p:nvGrpSpPr>
          <p:cNvPr id="165" name="Google Shape;165;gfeeebfaf6f_0_0"/>
          <p:cNvGrpSpPr/>
          <p:nvPr/>
        </p:nvGrpSpPr>
        <p:grpSpPr>
          <a:xfrm>
            <a:off x="594681" y="909881"/>
            <a:ext cx="10882719" cy="463500"/>
            <a:chOff x="444499" y="1136780"/>
            <a:chExt cx="8164693" cy="463500"/>
          </a:xfrm>
        </p:grpSpPr>
        <p:cxnSp>
          <p:nvCxnSpPr>
            <p:cNvPr id="166" name="Google Shape;166;gfeeebfaf6f_0_0"/>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67" name="Google Shape;167;gfeeebfaf6f_0_0"/>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68" name="Google Shape;168;gfeeebfaf6f_0_0"/>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 </a:t>
            </a:r>
            <a:endParaRPr/>
          </a:p>
        </p:txBody>
      </p:sp>
      <p:sp>
        <p:nvSpPr>
          <p:cNvPr id="169" name="Google Shape;169;gfeeebfaf6f_0_0"/>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170" name="Google Shape;170;gfeeebfaf6f_0_0"/>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descr="&lt;LOGICA_QUOTE_LEFT&gt;" id="171" name="Google Shape;171;gfeeebfaf6f_0_0"/>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72" name="Google Shape;172;gfeeebfaf6f_0_0"/>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73" name="Google Shape;173;gfeeebfaf6f_0_0"/>
          <p:cNvSpPr/>
          <p:nvPr/>
        </p:nvSpPr>
        <p:spPr>
          <a:xfrm>
            <a:off x="2587003" y="1099879"/>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174" name="Google Shape;174;gfeeebfaf6f_0_0"/>
          <p:cNvSpPr/>
          <p:nvPr/>
        </p:nvSpPr>
        <p:spPr>
          <a:xfrm>
            <a:off x="1003953" y="1132167"/>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gfeeebfaf6f_0_0"/>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176" name="Google Shape;176;gfeeebfaf6f_0_0"/>
          <p:cNvSpPr/>
          <p:nvPr/>
        </p:nvSpPr>
        <p:spPr>
          <a:xfrm>
            <a:off x="8859929" y="982456"/>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id="177" name="Google Shape;177;gfeeebfaf6f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178" name="Google Shape;178;gfeeebfaf6f_0_0"/>
          <p:cNvPicPr preferRelativeResize="0"/>
          <p:nvPr/>
        </p:nvPicPr>
        <p:blipFill rotWithShape="1">
          <a:blip r:embed="rId3">
            <a:alphaModFix/>
          </a:blip>
          <a:srcRect b="0" l="0" r="18824" t="0"/>
          <a:stretch/>
        </p:blipFill>
        <p:spPr>
          <a:xfrm>
            <a:off x="3817625" y="1803423"/>
            <a:ext cx="6176400" cy="4340551"/>
          </a:xfrm>
          <a:prstGeom prst="rect">
            <a:avLst/>
          </a:prstGeom>
          <a:noFill/>
          <a:ln>
            <a:noFill/>
          </a:ln>
        </p:spPr>
      </p:pic>
      <p:sp>
        <p:nvSpPr>
          <p:cNvPr id="179" name="Google Shape;179;gfeeebfaf6f_0_0"/>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L’organisation</a:t>
            </a:r>
            <a:endParaRPr/>
          </a:p>
        </p:txBody>
      </p:sp>
      <p:cxnSp>
        <p:nvCxnSpPr>
          <p:cNvPr id="180" name="Google Shape;180;gfeeebfaf6f_0_0"/>
          <p:cNvCxnSpPr/>
          <p:nvPr/>
        </p:nvCxnSpPr>
        <p:spPr>
          <a:xfrm>
            <a:off x="340012" y="2361686"/>
            <a:ext cx="1869900" cy="0"/>
          </a:xfrm>
          <a:prstGeom prst="straightConnector1">
            <a:avLst/>
          </a:prstGeom>
          <a:noFill/>
          <a:ln cap="flat" cmpd="sng" w="9525">
            <a:solidFill>
              <a:schemeClr val="accent5"/>
            </a:solidFill>
            <a:prstDash val="solid"/>
            <a:miter lim="800000"/>
            <a:headEnd len="sm" w="sm" type="none"/>
            <a:tailEnd len="sm" w="sm" type="none"/>
          </a:ln>
        </p:spPr>
      </p:cxnSp>
      <p:sp>
        <p:nvSpPr>
          <p:cNvPr id="181" name="Google Shape;181;gfeeebfaf6f_0_0"/>
          <p:cNvSpPr/>
          <p:nvPr/>
        </p:nvSpPr>
        <p:spPr>
          <a:xfrm>
            <a:off x="2209800" y="2266997"/>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182" name="Google Shape;182;gfeeebfaf6f_0_0"/>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grpSp>
        <p:nvGrpSpPr>
          <p:cNvPr id="1285" name="Google Shape;1285;g15787ccb3cf_3_2"/>
          <p:cNvGrpSpPr/>
          <p:nvPr/>
        </p:nvGrpSpPr>
        <p:grpSpPr>
          <a:xfrm>
            <a:off x="594681" y="909881"/>
            <a:ext cx="10882719" cy="463500"/>
            <a:chOff x="444499" y="1136780"/>
            <a:chExt cx="8164693" cy="463500"/>
          </a:xfrm>
        </p:grpSpPr>
        <p:cxnSp>
          <p:nvCxnSpPr>
            <p:cNvPr id="1286" name="Google Shape;1286;g15787ccb3cf_3_2"/>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287" name="Google Shape;1287;g15787ccb3cf_3_2"/>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288" name="Google Shape;1288;g15787ccb3cf_3_2"/>
          <p:cNvSpPr txBox="1"/>
          <p:nvPr/>
        </p:nvSpPr>
        <p:spPr>
          <a:xfrm>
            <a:off x="9096566" y="280747"/>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400">
                <a:solidFill>
                  <a:schemeClr val="dk1"/>
                </a:solidFill>
                <a:latin typeface="Garamond"/>
                <a:ea typeface="Garamond"/>
                <a:cs typeface="Garamond"/>
                <a:sym typeface="Garamond"/>
              </a:rPr>
              <a:t>Conclusion et perspectives</a:t>
            </a:r>
            <a:endParaRPr b="1" sz="2400">
              <a:solidFill>
                <a:schemeClr val="dk1"/>
              </a:solidFill>
              <a:latin typeface="Garamond"/>
              <a:ea typeface="Garamond"/>
              <a:cs typeface="Garamond"/>
              <a:sym typeface="Garamond"/>
            </a:endParaRPr>
          </a:p>
        </p:txBody>
      </p:sp>
      <p:sp>
        <p:nvSpPr>
          <p:cNvPr descr="&lt;LOGICA_QUOTE_LEFT&gt;" id="1289" name="Google Shape;1289;g15787ccb3cf_3_2"/>
          <p:cNvSpPr/>
          <p:nvPr/>
        </p:nvSpPr>
        <p:spPr>
          <a:xfrm>
            <a:off x="8642859" y="31308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90" name="Google Shape;1290;g15787ccb3cf_3_2"/>
          <p:cNvSpPr/>
          <p:nvPr/>
        </p:nvSpPr>
        <p:spPr>
          <a:xfrm>
            <a:off x="11102050" y="318382"/>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1291" name="Google Shape;1291;g15787ccb3cf_3_2"/>
          <p:cNvSpPr/>
          <p:nvPr/>
        </p:nvSpPr>
        <p:spPr>
          <a:xfrm>
            <a:off x="2488488" y="984650"/>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292" name="Google Shape;1292;g15787ccb3cf_3_2"/>
          <p:cNvSpPr/>
          <p:nvPr/>
        </p:nvSpPr>
        <p:spPr>
          <a:xfrm>
            <a:off x="3977206" y="953402"/>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g15787ccb3cf_3_2"/>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294" name="Google Shape;1294;g15787ccb3cf_3_2"/>
          <p:cNvSpPr/>
          <p:nvPr/>
        </p:nvSpPr>
        <p:spPr>
          <a:xfrm>
            <a:off x="2738910" y="911216"/>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Conclusion</a:t>
            </a:r>
            <a:endParaRPr b="1" sz="2000">
              <a:solidFill>
                <a:srgbClr val="C00000"/>
              </a:solidFill>
              <a:latin typeface="Garamond"/>
              <a:ea typeface="Garamond"/>
              <a:cs typeface="Garamond"/>
              <a:sym typeface="Garamond"/>
            </a:endParaRPr>
          </a:p>
        </p:txBody>
      </p:sp>
      <p:sp>
        <p:nvSpPr>
          <p:cNvPr id="1295" name="Google Shape;1295;g15787ccb3cf_3_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296" name="Google Shape;1296;g15787ccb3cf_3_2"/>
          <p:cNvSpPr txBox="1"/>
          <p:nvPr/>
        </p:nvSpPr>
        <p:spPr>
          <a:xfrm>
            <a:off x="2642775"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1297" name="Google Shape;1297;g15787ccb3cf_3_2"/>
          <p:cNvSpPr txBox="1"/>
          <p:nvPr/>
        </p:nvSpPr>
        <p:spPr>
          <a:xfrm>
            <a:off x="4338248"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298" name="Google Shape;1298;g15787ccb3cf_3_2"/>
          <p:cNvSpPr txBox="1"/>
          <p:nvPr/>
        </p:nvSpPr>
        <p:spPr>
          <a:xfrm>
            <a:off x="6319205"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1299" name="Google Shape;1299;g15787ccb3cf_3_2"/>
          <p:cNvSpPr/>
          <p:nvPr/>
        </p:nvSpPr>
        <p:spPr>
          <a:xfrm>
            <a:off x="2654064" y="2306373"/>
            <a:ext cx="8742000" cy="821400"/>
          </a:xfrm>
          <a:prstGeom prst="roundRect">
            <a:avLst>
              <a:gd fmla="val 29287" name="adj"/>
            </a:avLst>
          </a:prstGeom>
          <a:solidFill>
            <a:srgbClr val="F9F9F9"/>
          </a:solidFill>
          <a:ln cap="flat" cmpd="sng" w="12700">
            <a:solidFill>
              <a:srgbClr val="D8D8D8"/>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rgbClr val="000000"/>
              </a:solidFill>
              <a:latin typeface="Arial"/>
              <a:ea typeface="Arial"/>
              <a:cs typeface="Arial"/>
              <a:sym typeface="Arial"/>
            </a:endParaRPr>
          </a:p>
        </p:txBody>
      </p:sp>
      <p:sp>
        <p:nvSpPr>
          <p:cNvPr id="1300" name="Google Shape;1300;g15787ccb3cf_3_2"/>
          <p:cNvSpPr/>
          <p:nvPr/>
        </p:nvSpPr>
        <p:spPr>
          <a:xfrm>
            <a:off x="1103835" y="2307177"/>
            <a:ext cx="3174000" cy="830700"/>
          </a:xfrm>
          <a:prstGeom prst="roundRect">
            <a:avLst>
              <a:gd fmla="val 33401" name="adj"/>
            </a:avLst>
          </a:prstGeom>
          <a:solidFill>
            <a:srgbClr val="2E75B5"/>
          </a:solidFill>
          <a:ln cap="flat" cmpd="sng" w="12700">
            <a:solidFill>
              <a:srgbClr val="2E75B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2000">
                <a:solidFill>
                  <a:schemeClr val="lt1"/>
                </a:solidFill>
                <a:latin typeface="Times New Roman"/>
                <a:ea typeface="Times New Roman"/>
                <a:cs typeface="Times New Roman"/>
                <a:sym typeface="Times New Roman"/>
              </a:rPr>
              <a:t>Réalisation</a:t>
            </a:r>
            <a:endParaRPr/>
          </a:p>
        </p:txBody>
      </p:sp>
      <p:sp>
        <p:nvSpPr>
          <p:cNvPr id="1301" name="Google Shape;1301;g15787ccb3cf_3_2"/>
          <p:cNvSpPr/>
          <p:nvPr/>
        </p:nvSpPr>
        <p:spPr>
          <a:xfrm>
            <a:off x="2646225" y="4211850"/>
            <a:ext cx="8749800" cy="821400"/>
          </a:xfrm>
          <a:prstGeom prst="roundRect">
            <a:avLst>
              <a:gd fmla="val 20321" name="adj"/>
            </a:avLst>
          </a:prstGeom>
          <a:solidFill>
            <a:srgbClr val="F9F9F9"/>
          </a:solidFill>
          <a:ln cap="flat" cmpd="sng" w="12700">
            <a:solidFill>
              <a:srgbClr val="D8D8D8"/>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rgbClr val="000000"/>
              </a:solidFill>
              <a:latin typeface="Arial"/>
              <a:ea typeface="Arial"/>
              <a:cs typeface="Arial"/>
              <a:sym typeface="Arial"/>
            </a:endParaRPr>
          </a:p>
        </p:txBody>
      </p:sp>
      <p:sp>
        <p:nvSpPr>
          <p:cNvPr id="1302" name="Google Shape;1302;g15787ccb3cf_3_2"/>
          <p:cNvSpPr/>
          <p:nvPr/>
        </p:nvSpPr>
        <p:spPr>
          <a:xfrm>
            <a:off x="1073375" y="4211848"/>
            <a:ext cx="3234900" cy="835800"/>
          </a:xfrm>
          <a:prstGeom prst="roundRect">
            <a:avLst>
              <a:gd fmla="val 28990" name="adj"/>
            </a:avLst>
          </a:prstGeom>
          <a:solidFill>
            <a:srgbClr val="2E75B5"/>
          </a:solidFill>
          <a:ln cap="flat" cmpd="sng" w="12700">
            <a:solidFill>
              <a:srgbClr val="2E75B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2000">
                <a:solidFill>
                  <a:schemeClr val="lt1"/>
                </a:solidFill>
                <a:latin typeface="Times New Roman"/>
                <a:ea typeface="Times New Roman"/>
                <a:cs typeface="Times New Roman"/>
                <a:sym typeface="Times New Roman"/>
              </a:rPr>
              <a:t>Impact</a:t>
            </a:r>
            <a:endParaRPr/>
          </a:p>
        </p:txBody>
      </p:sp>
      <p:sp>
        <p:nvSpPr>
          <p:cNvPr id="1303" name="Google Shape;1303;g15787ccb3cf_3_2"/>
          <p:cNvSpPr txBox="1"/>
          <p:nvPr/>
        </p:nvSpPr>
        <p:spPr>
          <a:xfrm>
            <a:off x="4937625" y="2286175"/>
            <a:ext cx="56991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200">
                <a:solidFill>
                  <a:schemeClr val="dk1"/>
                </a:solidFill>
                <a:latin typeface="Open Sans"/>
                <a:ea typeface="Open Sans"/>
                <a:cs typeface="Open Sans"/>
                <a:sym typeface="Open Sans"/>
              </a:rPr>
              <a:t>Automatisation de processus de saisie des feuilles de temps</a:t>
            </a:r>
            <a:endParaRPr sz="1100">
              <a:latin typeface="Open Sans"/>
              <a:ea typeface="Open Sans"/>
              <a:cs typeface="Open Sans"/>
              <a:sym typeface="Open Sans"/>
            </a:endParaRPr>
          </a:p>
        </p:txBody>
      </p:sp>
      <p:sp>
        <p:nvSpPr>
          <p:cNvPr id="1304" name="Google Shape;1304;g15787ccb3cf_3_2"/>
          <p:cNvSpPr/>
          <p:nvPr/>
        </p:nvSpPr>
        <p:spPr>
          <a:xfrm>
            <a:off x="7279101" y="9489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Perspectives</a:t>
            </a:r>
            <a:endParaRPr b="1" sz="2000">
              <a:solidFill>
                <a:srgbClr val="53585F"/>
              </a:solidFill>
              <a:latin typeface="Garamond"/>
              <a:ea typeface="Garamond"/>
              <a:cs typeface="Garamond"/>
              <a:sym typeface="Garamond"/>
            </a:endParaRPr>
          </a:p>
        </p:txBody>
      </p:sp>
      <p:sp>
        <p:nvSpPr>
          <p:cNvPr id="1305" name="Google Shape;1305;g15787ccb3cf_3_2"/>
          <p:cNvSpPr txBox="1"/>
          <p:nvPr/>
        </p:nvSpPr>
        <p:spPr>
          <a:xfrm>
            <a:off x="4937625" y="4198800"/>
            <a:ext cx="6356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200">
                <a:solidFill>
                  <a:schemeClr val="dk1"/>
                </a:solidFill>
                <a:latin typeface="Open Sans"/>
                <a:ea typeface="Open Sans"/>
                <a:cs typeface="Open Sans"/>
                <a:sym typeface="Open Sans"/>
              </a:rPr>
              <a:t>Réduire les erreurs commises lors de la saisie manuelle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pSp>
        <p:nvGrpSpPr>
          <p:cNvPr id="1311" name="Google Shape;1311;g1576da68419_0_0"/>
          <p:cNvGrpSpPr/>
          <p:nvPr/>
        </p:nvGrpSpPr>
        <p:grpSpPr>
          <a:xfrm>
            <a:off x="594681" y="909881"/>
            <a:ext cx="10882719" cy="463500"/>
            <a:chOff x="444499" y="1136780"/>
            <a:chExt cx="8164693" cy="463500"/>
          </a:xfrm>
        </p:grpSpPr>
        <p:cxnSp>
          <p:nvCxnSpPr>
            <p:cNvPr id="1312" name="Google Shape;1312;g1576da68419_0_0"/>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1313" name="Google Shape;1313;g1576da68419_0_0"/>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314" name="Google Shape;1314;g1576da68419_0_0"/>
          <p:cNvSpPr txBox="1"/>
          <p:nvPr/>
        </p:nvSpPr>
        <p:spPr>
          <a:xfrm>
            <a:off x="9096566" y="280747"/>
            <a:ext cx="2366700" cy="448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fr-FR" sz="2400">
                <a:solidFill>
                  <a:schemeClr val="dk1"/>
                </a:solidFill>
                <a:latin typeface="Garamond"/>
                <a:ea typeface="Garamond"/>
                <a:cs typeface="Garamond"/>
                <a:sym typeface="Garamond"/>
              </a:rPr>
              <a:t>Conclusion et perspectives</a:t>
            </a:r>
            <a:endParaRPr b="1" sz="2400">
              <a:solidFill>
                <a:schemeClr val="dk1"/>
              </a:solidFill>
              <a:latin typeface="Garamond"/>
              <a:ea typeface="Garamond"/>
              <a:cs typeface="Garamond"/>
              <a:sym typeface="Garamond"/>
            </a:endParaRPr>
          </a:p>
        </p:txBody>
      </p:sp>
      <p:sp>
        <p:nvSpPr>
          <p:cNvPr descr="&lt;LOGICA_QUOTE_LEFT&gt;" id="1315" name="Google Shape;1315;g1576da68419_0_0"/>
          <p:cNvSpPr/>
          <p:nvPr/>
        </p:nvSpPr>
        <p:spPr>
          <a:xfrm>
            <a:off x="8642859" y="31308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316" name="Google Shape;1316;g1576da68419_0_0"/>
          <p:cNvSpPr/>
          <p:nvPr/>
        </p:nvSpPr>
        <p:spPr>
          <a:xfrm>
            <a:off x="11102050" y="318382"/>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7" name="Google Shape;1317;g1576da68419_0_0"/>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Contexte général</a:t>
            </a:r>
            <a:endParaRPr/>
          </a:p>
        </p:txBody>
      </p:sp>
      <p:sp>
        <p:nvSpPr>
          <p:cNvPr id="1318" name="Google Shape;1318;g1576da68419_0_0"/>
          <p:cNvSpPr/>
          <p:nvPr/>
        </p:nvSpPr>
        <p:spPr>
          <a:xfrm>
            <a:off x="2738899" y="911225"/>
            <a:ext cx="1294800" cy="477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Conclusion</a:t>
            </a:r>
            <a:endParaRPr b="1" sz="2000">
              <a:solidFill>
                <a:srgbClr val="C00000"/>
              </a:solidFill>
              <a:latin typeface="Garamond"/>
              <a:ea typeface="Garamond"/>
              <a:cs typeface="Garamond"/>
              <a:sym typeface="Garamond"/>
            </a:endParaRPr>
          </a:p>
        </p:txBody>
      </p:sp>
      <p:sp>
        <p:nvSpPr>
          <p:cNvPr id="1319" name="Google Shape;1319;g1576da68419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320" name="Google Shape;1320;g1576da68419_0_0"/>
          <p:cNvSpPr txBox="1"/>
          <p:nvPr/>
        </p:nvSpPr>
        <p:spPr>
          <a:xfrm>
            <a:off x="2642775"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1321" name="Google Shape;1321;g1576da68419_0_0"/>
          <p:cNvSpPr txBox="1"/>
          <p:nvPr/>
        </p:nvSpPr>
        <p:spPr>
          <a:xfrm>
            <a:off x="4338248"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1322" name="Google Shape;1322;g1576da68419_0_0"/>
          <p:cNvSpPr txBox="1"/>
          <p:nvPr/>
        </p:nvSpPr>
        <p:spPr>
          <a:xfrm>
            <a:off x="6319205"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1323" name="Google Shape;1323;g1576da68419_0_0"/>
          <p:cNvSpPr/>
          <p:nvPr/>
        </p:nvSpPr>
        <p:spPr>
          <a:xfrm>
            <a:off x="7279101" y="948909"/>
            <a:ext cx="24957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Perspectives</a:t>
            </a:r>
            <a:endParaRPr b="1" sz="2000">
              <a:solidFill>
                <a:srgbClr val="53585F"/>
              </a:solidFill>
              <a:latin typeface="Garamond"/>
              <a:ea typeface="Garamond"/>
              <a:cs typeface="Garamond"/>
              <a:sym typeface="Garamond"/>
            </a:endParaRPr>
          </a:p>
        </p:txBody>
      </p:sp>
      <p:sp>
        <p:nvSpPr>
          <p:cNvPr descr="&lt;LOGICA_QUOTE_LEFT&gt;" id="1324" name="Google Shape;1324;g1576da68419_0_0"/>
          <p:cNvSpPr/>
          <p:nvPr/>
        </p:nvSpPr>
        <p:spPr>
          <a:xfrm>
            <a:off x="7123738" y="1007375"/>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325" name="Google Shape;1325;g1576da68419_0_0"/>
          <p:cNvSpPr/>
          <p:nvPr/>
        </p:nvSpPr>
        <p:spPr>
          <a:xfrm>
            <a:off x="8612456" y="976127"/>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6" name="Google Shape;1326;g1576da68419_0_0"/>
          <p:cNvSpPr txBox="1"/>
          <p:nvPr/>
        </p:nvSpPr>
        <p:spPr>
          <a:xfrm>
            <a:off x="1424850" y="1849825"/>
            <a:ext cx="9928800" cy="372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FR" sz="2000">
                <a:latin typeface="Calibri"/>
                <a:ea typeface="Calibri"/>
                <a:cs typeface="Calibri"/>
                <a:sym typeface="Calibri"/>
              </a:rPr>
              <a:t>Vu la criticité des tests fonctionnels et la demande sur l’automatisation des tests sur SAP , il s’est avéré qu’il sera bénéfique  de créer un nouvel asset d’automatisation </a:t>
            </a:r>
            <a:r>
              <a:rPr lang="fr-FR" sz="2000">
                <a:latin typeface="Calibri"/>
                <a:ea typeface="Calibri"/>
                <a:cs typeface="Calibri"/>
                <a:sym typeface="Calibri"/>
              </a:rPr>
              <a:t>dédié à </a:t>
            </a:r>
            <a:r>
              <a:rPr lang="fr-FR" sz="2000">
                <a:latin typeface="Calibri"/>
                <a:ea typeface="Calibri"/>
                <a:cs typeface="Calibri"/>
                <a:sym typeface="Calibri"/>
              </a:rPr>
              <a:t>SAP qui a pour objectifs:</a:t>
            </a:r>
            <a:endParaRPr sz="2000">
              <a:latin typeface="Calibri"/>
              <a:ea typeface="Calibri"/>
              <a:cs typeface="Calibri"/>
              <a:sym typeface="Calibri"/>
            </a:endParaRPr>
          </a:p>
          <a:p>
            <a:pPr indent="0" lvl="0" marL="0" rtl="0" algn="l">
              <a:lnSpc>
                <a:spcPct val="150000"/>
              </a:lnSpc>
              <a:spcBef>
                <a:spcPts val="0"/>
              </a:spcBef>
              <a:spcAft>
                <a:spcPts val="0"/>
              </a:spcAft>
              <a:buNone/>
            </a:pPr>
            <a:r>
              <a:rPr lang="fr-FR" sz="2000">
                <a:latin typeface="Calibri"/>
                <a:ea typeface="Calibri"/>
                <a:cs typeface="Calibri"/>
                <a:sym typeface="Calibri"/>
              </a:rPr>
              <a:t>	</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fr-FR" sz="2000">
                <a:latin typeface="Calibri"/>
                <a:ea typeface="Calibri"/>
                <a:cs typeface="Calibri"/>
                <a:sym typeface="Calibri"/>
              </a:rPr>
              <a:t>Automatiser les tests SAP</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fr-FR" sz="2000">
                <a:latin typeface="Calibri"/>
                <a:ea typeface="Calibri"/>
                <a:cs typeface="Calibri"/>
                <a:sym typeface="Calibri"/>
              </a:rPr>
              <a:t>Étendre</a:t>
            </a:r>
            <a:r>
              <a:rPr lang="fr-FR" sz="2000">
                <a:latin typeface="Calibri"/>
                <a:ea typeface="Calibri"/>
                <a:cs typeface="Calibri"/>
                <a:sym typeface="Calibri"/>
              </a:rPr>
              <a:t> le scope couvert par l’asset pour qu’il soit extensible et maniable </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fr-FR" sz="2000">
                <a:latin typeface="Calibri"/>
                <a:ea typeface="Calibri"/>
                <a:cs typeface="Calibri"/>
                <a:sym typeface="Calibri"/>
              </a:rPr>
              <a:t>Respecter</a:t>
            </a:r>
            <a:r>
              <a:rPr lang="fr-FR" sz="2000">
                <a:latin typeface="Calibri"/>
                <a:ea typeface="Calibri"/>
                <a:cs typeface="Calibri"/>
                <a:sym typeface="Calibri"/>
              </a:rPr>
              <a:t> les normes et les bonnes pratiques d’automatisation citées par ISTQB </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fr-FR" sz="2000">
                <a:latin typeface="Calibri"/>
                <a:ea typeface="Calibri"/>
                <a:cs typeface="Calibri"/>
                <a:sym typeface="Calibri"/>
              </a:rPr>
              <a:t>Gagner en terme de coût et de temps en exploitant l’asset pour d’autres besoins client</a:t>
            </a:r>
            <a:endParaRPr sz="20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35"/>
          <p:cNvSpPr txBox="1"/>
          <p:nvPr/>
        </p:nvSpPr>
        <p:spPr>
          <a:xfrm>
            <a:off x="2801943" y="3122521"/>
            <a:ext cx="3954176" cy="5029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E75B5"/>
              </a:buClr>
              <a:buSzPts val="2500"/>
              <a:buFont typeface="Century Gothic"/>
              <a:buNone/>
            </a:pPr>
            <a:r>
              <a:rPr b="1" i="0" lang="fr-FR" sz="2500" u="none" cap="none" strike="noStrike">
                <a:solidFill>
                  <a:srgbClr val="2E75B5"/>
                </a:solidFill>
                <a:latin typeface="Century Gothic"/>
                <a:ea typeface="Century Gothic"/>
                <a:cs typeface="Century Gothic"/>
                <a:sym typeface="Century Gothic"/>
              </a:rPr>
              <a:t>Merci</a:t>
            </a:r>
            <a:r>
              <a:rPr b="1" i="0" lang="fr-FR" sz="2500" u="none" cap="none" strike="noStrike">
                <a:solidFill>
                  <a:srgbClr val="2E75B5"/>
                </a:solidFill>
                <a:latin typeface="Century Gothic"/>
                <a:ea typeface="Century Gothic"/>
                <a:cs typeface="Century Gothic"/>
                <a:sym typeface="Century Gothic"/>
              </a:rPr>
              <a:t> pour votre attention</a:t>
            </a:r>
            <a:endParaRPr b="1" i="0" sz="2500" u="none" cap="none" strike="noStrike">
              <a:solidFill>
                <a:srgbClr val="2E75B5"/>
              </a:solidFill>
              <a:latin typeface="Century Gothic"/>
              <a:ea typeface="Century Gothic"/>
              <a:cs typeface="Century Gothic"/>
              <a:sym typeface="Century Gothic"/>
            </a:endParaRPr>
          </a:p>
        </p:txBody>
      </p:sp>
      <p:sp>
        <p:nvSpPr>
          <p:cNvPr descr="&lt;LOGICA_QUOTE_LEFT&gt;" id="1332" name="Google Shape;1332;p35"/>
          <p:cNvSpPr/>
          <p:nvPr/>
        </p:nvSpPr>
        <p:spPr>
          <a:xfrm>
            <a:off x="2137721" y="2639605"/>
            <a:ext cx="527744" cy="15048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9CC2E5"/>
          </a:solidFill>
          <a:ln cap="flat" cmpd="sng" w="9525">
            <a:solidFill>
              <a:srgbClr val="3856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333" name="Google Shape;1333;p35"/>
          <p:cNvSpPr/>
          <p:nvPr/>
        </p:nvSpPr>
        <p:spPr>
          <a:xfrm>
            <a:off x="2801943" y="2621603"/>
            <a:ext cx="528305" cy="15048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9CC2E5"/>
          </a:solidFill>
          <a:ln cap="flat" cmpd="sng" w="9525">
            <a:solidFill>
              <a:srgbClr val="3856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4" name="Google Shape;133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331"/>
                                        </p:tgtEl>
                                        <p:attrNameLst>
                                          <p:attrName>style.visibility</p:attrName>
                                        </p:attrNameLst>
                                      </p:cBhvr>
                                      <p:to>
                                        <p:strVal val="visible"/>
                                      </p:to>
                                    </p:set>
                                    <p:anim calcmode="lin" valueType="num">
                                      <p:cBhvr additive="base">
                                        <p:cTn dur="500"/>
                                        <p:tgtEl>
                                          <p:spTgt spid="1331"/>
                                        </p:tgtEl>
                                        <p:attrNameLst>
                                          <p:attrName>ppt_w</p:attrName>
                                        </p:attrNameLst>
                                      </p:cBhvr>
                                      <p:tavLst>
                                        <p:tav fmla="" tm="0">
                                          <p:val>
                                            <p:strVal val="0"/>
                                          </p:val>
                                        </p:tav>
                                        <p:tav fmla="" tm="100000">
                                          <p:val>
                                            <p:strVal val="#ppt_w"/>
                                          </p:val>
                                        </p:tav>
                                      </p:tavLst>
                                    </p:anim>
                                    <p:anim calcmode="lin" valueType="num">
                                      <p:cBhvr additive="base">
                                        <p:cTn dur="500"/>
                                        <p:tgtEl>
                                          <p:spTgt spid="133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g15787ccb3cf_2_1"/>
          <p:cNvSpPr txBox="1"/>
          <p:nvPr/>
        </p:nvSpPr>
        <p:spPr>
          <a:xfrm>
            <a:off x="1056606" y="4926594"/>
            <a:ext cx="3990300" cy="754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0" lang="fr-FR" sz="1800" u="sng" cap="none" strike="noStrike">
                <a:solidFill>
                  <a:srgbClr val="063D85"/>
                </a:solidFill>
                <a:latin typeface="Open Sans"/>
                <a:ea typeface="Open Sans"/>
                <a:cs typeface="Open Sans"/>
                <a:sym typeface="Open Sans"/>
              </a:rPr>
              <a:t>Présenté par :</a:t>
            </a:r>
            <a:endParaRPr>
              <a:latin typeface="Open Sans"/>
              <a:ea typeface="Open Sans"/>
              <a:cs typeface="Open Sans"/>
              <a:sym typeface="Open Sans"/>
            </a:endParaRPr>
          </a:p>
          <a:p>
            <a:pPr indent="0" lvl="0" marL="0" marR="0" rtl="0" algn="l">
              <a:spcBef>
                <a:spcPts val="0"/>
              </a:spcBef>
              <a:spcAft>
                <a:spcPts val="0"/>
              </a:spcAft>
              <a:buNone/>
            </a:pPr>
            <a:r>
              <a:t/>
            </a:r>
            <a:endParaRPr sz="1100" u="sng">
              <a:solidFill>
                <a:srgbClr val="063D85"/>
              </a:solidFill>
              <a:latin typeface="Open Sans"/>
              <a:ea typeface="Open Sans"/>
              <a:cs typeface="Open Sans"/>
              <a:sym typeface="Open Sans"/>
            </a:endParaRPr>
          </a:p>
          <a:p>
            <a:pPr indent="0" lvl="0" marL="0" marR="0" rtl="0" algn="l">
              <a:spcBef>
                <a:spcPts val="0"/>
              </a:spcBef>
              <a:spcAft>
                <a:spcPts val="0"/>
              </a:spcAft>
              <a:buNone/>
            </a:pPr>
            <a:r>
              <a:rPr lang="fr-FR">
                <a:solidFill>
                  <a:schemeClr val="dk1"/>
                </a:solidFill>
                <a:latin typeface="Open Sans"/>
                <a:ea typeface="Open Sans"/>
                <a:cs typeface="Open Sans"/>
                <a:sym typeface="Open Sans"/>
              </a:rPr>
              <a:t>Anas ABOUALI</a:t>
            </a:r>
            <a:endParaRPr>
              <a:latin typeface="Open Sans"/>
              <a:ea typeface="Open Sans"/>
              <a:cs typeface="Open Sans"/>
              <a:sym typeface="Open Sans"/>
            </a:endParaRPr>
          </a:p>
        </p:txBody>
      </p:sp>
      <p:sp>
        <p:nvSpPr>
          <p:cNvPr id="1341" name="Google Shape;1341;g15787ccb3cf_2_1"/>
          <p:cNvSpPr txBox="1"/>
          <p:nvPr/>
        </p:nvSpPr>
        <p:spPr>
          <a:xfrm>
            <a:off x="4267579" y="4889169"/>
            <a:ext cx="3631800" cy="150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u="sng">
                <a:solidFill>
                  <a:srgbClr val="063D85"/>
                </a:solidFill>
                <a:latin typeface="Open Sans"/>
                <a:ea typeface="Open Sans"/>
                <a:cs typeface="Open Sans"/>
                <a:sym typeface="Open Sans"/>
              </a:rPr>
              <a:t>Encadré par :</a:t>
            </a:r>
            <a:endParaRPr>
              <a:latin typeface="Open Sans"/>
              <a:ea typeface="Open Sans"/>
              <a:cs typeface="Open Sans"/>
              <a:sym typeface="Open Sans"/>
            </a:endParaRPr>
          </a:p>
          <a:p>
            <a:pPr indent="0" lvl="0" marL="0" marR="0" rtl="0" algn="l">
              <a:spcBef>
                <a:spcPts val="0"/>
              </a:spcBef>
              <a:spcAft>
                <a:spcPts val="0"/>
              </a:spcAft>
              <a:buNone/>
            </a:pPr>
            <a:r>
              <a:t/>
            </a:r>
            <a:endParaRPr sz="1100" u="sng">
              <a:solidFill>
                <a:srgbClr val="063D85"/>
              </a:solidFill>
              <a:latin typeface="Open Sans"/>
              <a:ea typeface="Open Sans"/>
              <a:cs typeface="Open Sans"/>
              <a:sym typeface="Open Sans"/>
            </a:endParaRPr>
          </a:p>
          <a:p>
            <a:pPr indent="0" lvl="0" marL="0" marR="0" rtl="0" algn="l">
              <a:spcBef>
                <a:spcPts val="0"/>
              </a:spcBef>
              <a:spcAft>
                <a:spcPts val="0"/>
              </a:spcAft>
              <a:buNone/>
            </a:pPr>
            <a:r>
              <a:rPr lang="fr-FR">
                <a:solidFill>
                  <a:schemeClr val="dk1"/>
                </a:solidFill>
                <a:latin typeface="Open Sans"/>
                <a:ea typeface="Open Sans"/>
                <a:cs typeface="Open Sans"/>
                <a:sym typeface="Open Sans"/>
              </a:rPr>
              <a:t>Pr. Bouchra BERRADA</a:t>
            </a:r>
            <a:r>
              <a:rPr lang="fr-FR" sz="1400">
                <a:solidFill>
                  <a:schemeClr val="dk1"/>
                </a:solidFill>
                <a:latin typeface="Open Sans"/>
                <a:ea typeface="Open Sans"/>
                <a:cs typeface="Open Sans"/>
                <a:sym typeface="Open Sans"/>
              </a:rPr>
              <a:t> (ENSIAS)</a:t>
            </a:r>
            <a:endParaRPr>
              <a:latin typeface="Open Sans"/>
              <a:ea typeface="Open Sans"/>
              <a:cs typeface="Open Sans"/>
              <a:sym typeface="Open Sans"/>
            </a:endParaRPr>
          </a:p>
          <a:p>
            <a:pPr indent="0" lvl="0" marL="0" marR="0" rtl="0" algn="l">
              <a:spcBef>
                <a:spcPts val="0"/>
              </a:spcBef>
              <a:spcAft>
                <a:spcPts val="0"/>
              </a:spcAft>
              <a:buNone/>
            </a:pPr>
            <a:r>
              <a:t/>
            </a:r>
            <a:endParaRPr sz="700">
              <a:solidFill>
                <a:schemeClr val="dk1"/>
              </a:solidFill>
              <a:latin typeface="Open Sans"/>
              <a:ea typeface="Open Sans"/>
              <a:cs typeface="Open Sans"/>
              <a:sym typeface="Open Sans"/>
            </a:endParaRPr>
          </a:p>
          <a:p>
            <a:pPr indent="0" lvl="0" marL="0" marR="0" rtl="0" algn="l">
              <a:spcBef>
                <a:spcPts val="0"/>
              </a:spcBef>
              <a:spcAft>
                <a:spcPts val="0"/>
              </a:spcAft>
              <a:buNone/>
            </a:pPr>
            <a:r>
              <a:rPr lang="fr-FR" sz="1400">
                <a:solidFill>
                  <a:schemeClr val="dk1"/>
                </a:solidFill>
                <a:latin typeface="Open Sans"/>
                <a:ea typeface="Open Sans"/>
                <a:cs typeface="Open Sans"/>
                <a:sym typeface="Open Sans"/>
              </a:rPr>
              <a:t>Mme. </a:t>
            </a:r>
            <a:r>
              <a:rPr lang="fr-FR">
                <a:solidFill>
                  <a:schemeClr val="dk1"/>
                </a:solidFill>
                <a:latin typeface="Open Sans"/>
                <a:ea typeface="Open Sans"/>
                <a:cs typeface="Open Sans"/>
                <a:sym typeface="Open Sans"/>
              </a:rPr>
              <a:t>Soukaina KENTAOUI</a:t>
            </a:r>
            <a:r>
              <a:rPr lang="fr-FR" sz="1400">
                <a:solidFill>
                  <a:schemeClr val="dk1"/>
                </a:solidFill>
                <a:latin typeface="Open Sans"/>
                <a:ea typeface="Open Sans"/>
                <a:cs typeface="Open Sans"/>
                <a:sym typeface="Open Sans"/>
              </a:rPr>
              <a:t> (</a:t>
            </a:r>
            <a:r>
              <a:rPr lang="fr-FR">
                <a:solidFill>
                  <a:schemeClr val="dk1"/>
                </a:solidFill>
                <a:latin typeface="Open Sans"/>
                <a:ea typeface="Open Sans"/>
                <a:cs typeface="Open Sans"/>
                <a:sym typeface="Open Sans"/>
              </a:rPr>
              <a:t>Deloitte</a:t>
            </a:r>
            <a:r>
              <a:rPr lang="fr-FR" sz="1400">
                <a:solidFill>
                  <a:schemeClr val="dk1"/>
                </a:solidFill>
                <a:latin typeface="Open Sans"/>
                <a:ea typeface="Open Sans"/>
                <a:cs typeface="Open Sans"/>
                <a:sym typeface="Open Sans"/>
              </a:rPr>
              <a:t>)</a:t>
            </a:r>
            <a:endParaRPr>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342" name="Google Shape;1342;g15787ccb3cf_2_1"/>
          <p:cNvSpPr txBox="1"/>
          <p:nvPr/>
        </p:nvSpPr>
        <p:spPr>
          <a:xfrm>
            <a:off x="605628" y="2864691"/>
            <a:ext cx="10955700" cy="1046700"/>
          </a:xfrm>
          <a:prstGeom prst="rect">
            <a:avLst/>
          </a:prstGeom>
          <a:solidFill>
            <a:schemeClr val="lt1"/>
          </a:solidFill>
          <a:ln cap="flat" cmpd="sng" w="28575">
            <a:solidFill>
              <a:srgbClr val="335796"/>
            </a:solidFill>
            <a:prstDash val="solid"/>
            <a:round/>
            <a:headEnd len="sm" w="sm" type="none"/>
            <a:tailEnd len="sm" w="sm" type="none"/>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fr-FR" sz="3100">
                <a:solidFill>
                  <a:schemeClr val="dk1"/>
                </a:solidFill>
                <a:latin typeface="Roboto Medium"/>
                <a:ea typeface="Roboto Medium"/>
                <a:cs typeface="Roboto Medium"/>
                <a:sym typeface="Roboto Medium"/>
              </a:rPr>
              <a:t>La mise en place d’un asset</a:t>
            </a:r>
            <a:endParaRPr sz="3100">
              <a:solidFill>
                <a:schemeClr val="dk1"/>
              </a:solidFill>
              <a:latin typeface="Roboto Medium"/>
              <a:ea typeface="Roboto Medium"/>
              <a:cs typeface="Roboto Medium"/>
              <a:sym typeface="Roboto Medium"/>
            </a:endParaRPr>
          </a:p>
          <a:p>
            <a:pPr indent="0" lvl="0" marL="0" rtl="0" algn="ctr">
              <a:spcBef>
                <a:spcPts val="0"/>
              </a:spcBef>
              <a:spcAft>
                <a:spcPts val="0"/>
              </a:spcAft>
              <a:buSzPts val="1100"/>
              <a:buNone/>
            </a:pPr>
            <a:r>
              <a:rPr lang="fr-FR" sz="3100">
                <a:solidFill>
                  <a:schemeClr val="dk1"/>
                </a:solidFill>
                <a:latin typeface="Roboto Medium"/>
                <a:ea typeface="Roboto Medium"/>
                <a:cs typeface="Roboto Medium"/>
                <a:sym typeface="Roboto Medium"/>
              </a:rPr>
              <a:t>d’automatisation sur un projet SAP</a:t>
            </a:r>
            <a:endParaRPr sz="3100">
              <a:solidFill>
                <a:srgbClr val="8B305D"/>
              </a:solidFill>
              <a:latin typeface="Roboto Medium"/>
              <a:ea typeface="Roboto Medium"/>
              <a:cs typeface="Roboto Medium"/>
              <a:sym typeface="Roboto Medium"/>
            </a:endParaRPr>
          </a:p>
        </p:txBody>
      </p:sp>
      <p:sp>
        <p:nvSpPr>
          <p:cNvPr id="1343" name="Google Shape;1343;g15787ccb3cf_2_1"/>
          <p:cNvSpPr txBox="1"/>
          <p:nvPr/>
        </p:nvSpPr>
        <p:spPr>
          <a:xfrm>
            <a:off x="8256377" y="4926594"/>
            <a:ext cx="39357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u="sng">
                <a:solidFill>
                  <a:srgbClr val="063D85"/>
                </a:solidFill>
                <a:latin typeface="Open Sans"/>
                <a:ea typeface="Open Sans"/>
                <a:cs typeface="Open Sans"/>
                <a:sym typeface="Open Sans"/>
              </a:rPr>
              <a:t>Membres du jury :</a:t>
            </a:r>
            <a:endParaRPr>
              <a:latin typeface="Open Sans"/>
              <a:ea typeface="Open Sans"/>
              <a:cs typeface="Open Sans"/>
              <a:sym typeface="Open Sans"/>
            </a:endParaRPr>
          </a:p>
          <a:p>
            <a:pPr indent="0" lvl="0" marL="0" marR="0" rtl="0" algn="l">
              <a:spcBef>
                <a:spcPts val="0"/>
              </a:spcBef>
              <a:spcAft>
                <a:spcPts val="0"/>
              </a:spcAft>
              <a:buNone/>
            </a:pPr>
            <a:r>
              <a:t/>
            </a:r>
            <a:endParaRPr sz="1100" u="sng">
              <a:solidFill>
                <a:srgbClr val="063D85"/>
              </a:solidFill>
              <a:latin typeface="Open Sans"/>
              <a:ea typeface="Open Sans"/>
              <a:cs typeface="Open Sans"/>
              <a:sym typeface="Open Sans"/>
            </a:endParaRPr>
          </a:p>
          <a:p>
            <a:pPr indent="0" lvl="0" marL="0" marR="0" rtl="0" algn="l">
              <a:spcBef>
                <a:spcPts val="0"/>
              </a:spcBef>
              <a:spcAft>
                <a:spcPts val="0"/>
              </a:spcAft>
              <a:buNone/>
            </a:pPr>
            <a:r>
              <a:rPr lang="fr-FR" sz="1400">
                <a:solidFill>
                  <a:schemeClr val="dk1"/>
                </a:solidFill>
                <a:latin typeface="Open Sans"/>
                <a:ea typeface="Open Sans"/>
                <a:cs typeface="Open Sans"/>
                <a:sym typeface="Open Sans"/>
              </a:rPr>
              <a:t>Mme. </a:t>
            </a:r>
            <a:r>
              <a:rPr lang="fr-FR">
                <a:solidFill>
                  <a:schemeClr val="dk1"/>
                </a:solidFill>
                <a:latin typeface="Open Sans"/>
                <a:ea typeface="Open Sans"/>
                <a:cs typeface="Open Sans"/>
                <a:sym typeface="Open Sans"/>
              </a:rPr>
              <a:t>Sanaa ELFKIHI</a:t>
            </a:r>
            <a:r>
              <a:rPr lang="fr-FR" sz="1400">
                <a:solidFill>
                  <a:schemeClr val="dk1"/>
                </a:solidFill>
                <a:latin typeface="Open Sans"/>
                <a:ea typeface="Open Sans"/>
                <a:cs typeface="Open Sans"/>
                <a:sym typeface="Open Sans"/>
              </a:rPr>
              <a:t> (Présidente)</a:t>
            </a:r>
            <a:endParaRPr>
              <a:latin typeface="Open Sans"/>
              <a:ea typeface="Open Sans"/>
              <a:cs typeface="Open Sans"/>
              <a:sym typeface="Open Sans"/>
            </a:endParaRPr>
          </a:p>
          <a:p>
            <a:pPr indent="0" lvl="0" marL="0" marR="0" rtl="0" algn="l">
              <a:spcBef>
                <a:spcPts val="0"/>
              </a:spcBef>
              <a:spcAft>
                <a:spcPts val="0"/>
              </a:spcAft>
              <a:buNone/>
            </a:pPr>
            <a:r>
              <a:t/>
            </a:r>
            <a:endParaRPr sz="700">
              <a:solidFill>
                <a:schemeClr val="dk1"/>
              </a:solidFill>
              <a:latin typeface="Open Sans"/>
              <a:ea typeface="Open Sans"/>
              <a:cs typeface="Open Sans"/>
              <a:sym typeface="Open Sans"/>
            </a:endParaRPr>
          </a:p>
          <a:p>
            <a:pPr indent="0" lvl="0" marL="0" marR="0" rtl="0" algn="l">
              <a:spcBef>
                <a:spcPts val="0"/>
              </a:spcBef>
              <a:spcAft>
                <a:spcPts val="0"/>
              </a:spcAft>
              <a:buNone/>
            </a:pPr>
            <a:r>
              <a:rPr lang="fr-FR" sz="1400">
                <a:solidFill>
                  <a:schemeClr val="dk1"/>
                </a:solidFill>
                <a:latin typeface="Open Sans"/>
                <a:ea typeface="Open Sans"/>
                <a:cs typeface="Open Sans"/>
                <a:sym typeface="Open Sans"/>
              </a:rPr>
              <a:t>M. </a:t>
            </a:r>
            <a:r>
              <a:rPr lang="fr-FR">
                <a:solidFill>
                  <a:schemeClr val="dk1"/>
                </a:solidFill>
                <a:latin typeface="Open Sans"/>
                <a:ea typeface="Open Sans"/>
                <a:cs typeface="Open Sans"/>
                <a:sym typeface="Open Sans"/>
              </a:rPr>
              <a:t>Karim BAINA </a:t>
            </a:r>
            <a:r>
              <a:rPr lang="fr-FR" sz="1400">
                <a:solidFill>
                  <a:schemeClr val="dk1"/>
                </a:solidFill>
                <a:latin typeface="Open Sans"/>
                <a:ea typeface="Open Sans"/>
                <a:cs typeface="Open Sans"/>
                <a:sym typeface="Open Sans"/>
              </a:rPr>
              <a:t>(Examinateur)</a:t>
            </a:r>
            <a:endParaRPr>
              <a:latin typeface="Open Sans"/>
              <a:ea typeface="Open Sans"/>
              <a:cs typeface="Open Sans"/>
              <a:sym typeface="Open Sans"/>
            </a:endParaRPr>
          </a:p>
        </p:txBody>
      </p:sp>
      <p:sp>
        <p:nvSpPr>
          <p:cNvPr id="1344" name="Google Shape;1344;g15787ccb3cf_2_1"/>
          <p:cNvSpPr txBox="1"/>
          <p:nvPr/>
        </p:nvSpPr>
        <p:spPr>
          <a:xfrm>
            <a:off x="3051820" y="368379"/>
            <a:ext cx="61149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400">
                <a:solidFill>
                  <a:schemeClr val="dk1"/>
                </a:solidFill>
                <a:latin typeface="Roboto Medium"/>
                <a:ea typeface="Roboto Medium"/>
                <a:cs typeface="Roboto Medium"/>
                <a:sym typeface="Roboto Medium"/>
              </a:rPr>
              <a:t>Soutenance du Projet de Fin d’Études pour l’obtention du titre Ingénieur d’État en Informatique </a:t>
            </a:r>
            <a:endParaRPr>
              <a:latin typeface="Roboto Medium"/>
              <a:ea typeface="Roboto Medium"/>
              <a:cs typeface="Roboto Medium"/>
              <a:sym typeface="Roboto Medium"/>
            </a:endParaRPr>
          </a:p>
        </p:txBody>
      </p:sp>
      <p:sp>
        <p:nvSpPr>
          <p:cNvPr id="1345" name="Google Shape;1345;g15787ccb3cf_2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solidFill>
                  <a:schemeClr val="dk1"/>
                </a:solidFill>
              </a:rPr>
              <a:t>‹#›</a:t>
            </a:fld>
            <a:endParaRPr>
              <a:solidFill>
                <a:schemeClr val="dk1"/>
              </a:solidFill>
            </a:endParaRPr>
          </a:p>
        </p:txBody>
      </p:sp>
      <p:sp>
        <p:nvSpPr>
          <p:cNvPr descr="Résultat de recherche d'images pour &quot;accenture&quot;" id="1346" name="Google Shape;1346;g15787ccb3cf_2_1"/>
          <p:cNvSpPr/>
          <p:nvPr/>
        </p:nvSpPr>
        <p:spPr>
          <a:xfrm>
            <a:off x="5942843" y="3275842"/>
            <a:ext cx="304800" cy="304800"/>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7" name="Google Shape;1347;g15787ccb3cf_2_1"/>
          <p:cNvSpPr/>
          <p:nvPr/>
        </p:nvSpPr>
        <p:spPr>
          <a:xfrm>
            <a:off x="-24985" y="1841214"/>
            <a:ext cx="12216900" cy="45600"/>
          </a:xfrm>
          <a:prstGeom prst="rect">
            <a:avLst/>
          </a:prstGeom>
          <a:solidFill>
            <a:srgbClr val="063D85"/>
          </a:solidFill>
          <a:ln cap="flat" cmpd="sng" w="12700">
            <a:solidFill>
              <a:srgbClr val="3357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8" name="Google Shape;1348;g15787ccb3cf_2_1"/>
          <p:cNvSpPr/>
          <p:nvPr/>
        </p:nvSpPr>
        <p:spPr>
          <a:xfrm>
            <a:off x="4414455" y="2187670"/>
            <a:ext cx="2998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fr-FR" sz="2400">
                <a:solidFill>
                  <a:schemeClr val="dk1"/>
                </a:solidFill>
                <a:latin typeface="Palatino Linotype"/>
                <a:ea typeface="Palatino Linotype"/>
                <a:cs typeface="Palatino Linotype"/>
                <a:sym typeface="Palatino Linotype"/>
              </a:rPr>
              <a:t>Filière </a:t>
            </a:r>
            <a:r>
              <a:rPr b="1" i="1" lang="fr-FR" sz="2400">
                <a:solidFill>
                  <a:schemeClr val="dk1"/>
                </a:solidFill>
                <a:latin typeface="Palatino Linotype"/>
                <a:ea typeface="Palatino Linotype"/>
                <a:cs typeface="Palatino Linotype"/>
                <a:sym typeface="Palatino Linotype"/>
              </a:rPr>
              <a:t>Génie Logiciel</a:t>
            </a:r>
            <a:endParaRPr/>
          </a:p>
        </p:txBody>
      </p:sp>
      <p:pic>
        <p:nvPicPr>
          <p:cNvPr id="1349" name="Google Shape;1349;g15787ccb3cf_2_1"/>
          <p:cNvPicPr preferRelativeResize="0"/>
          <p:nvPr/>
        </p:nvPicPr>
        <p:blipFill rotWithShape="1">
          <a:blip r:embed="rId3">
            <a:alphaModFix/>
          </a:blip>
          <a:srcRect b="12689" l="2491" r="56113" t="42214"/>
          <a:stretch/>
        </p:blipFill>
        <p:spPr>
          <a:xfrm>
            <a:off x="9130089" y="599387"/>
            <a:ext cx="3061921" cy="738300"/>
          </a:xfrm>
          <a:prstGeom prst="rect">
            <a:avLst/>
          </a:prstGeom>
          <a:noFill/>
          <a:ln>
            <a:noFill/>
          </a:ln>
        </p:spPr>
      </p:pic>
      <p:pic>
        <p:nvPicPr>
          <p:cNvPr id="1350" name="Google Shape;1350;g15787ccb3cf_2_1"/>
          <p:cNvPicPr preferRelativeResize="0"/>
          <p:nvPr/>
        </p:nvPicPr>
        <p:blipFill>
          <a:blip r:embed="rId4">
            <a:alphaModFix/>
          </a:blip>
          <a:stretch>
            <a:fillRect/>
          </a:stretch>
        </p:blipFill>
        <p:spPr>
          <a:xfrm>
            <a:off x="451750" y="269950"/>
            <a:ext cx="1397175" cy="1397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p:nvPr/>
        </p:nvSpPr>
        <p:spPr>
          <a:xfrm>
            <a:off x="1318245" y="988912"/>
            <a:ext cx="2433470" cy="52591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C82506"/>
                </a:solidFill>
                <a:latin typeface="Garamond"/>
                <a:ea typeface="Garamond"/>
                <a:cs typeface="Garamond"/>
                <a:sym typeface="Garamond"/>
              </a:rPr>
              <a:t>Deloitte ES</a:t>
            </a:r>
            <a:endParaRPr b="1" sz="2000">
              <a:solidFill>
                <a:srgbClr val="C82506"/>
              </a:solidFill>
              <a:latin typeface="Garamond"/>
              <a:ea typeface="Garamond"/>
              <a:cs typeface="Garamond"/>
              <a:sym typeface="Garamond"/>
            </a:endParaRPr>
          </a:p>
        </p:txBody>
      </p:sp>
      <p:sp>
        <p:nvSpPr>
          <p:cNvPr id="189" name="Google Shape;189;p7"/>
          <p:cNvSpPr/>
          <p:nvPr/>
        </p:nvSpPr>
        <p:spPr>
          <a:xfrm>
            <a:off x="4241164" y="986149"/>
            <a:ext cx="3732793"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190" name="Google Shape;190;p7"/>
          <p:cNvSpPr/>
          <p:nvPr/>
        </p:nvSpPr>
        <p:spPr>
          <a:xfrm>
            <a:off x="7143993" y="997011"/>
            <a:ext cx="3756031"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grpSp>
        <p:nvGrpSpPr>
          <p:cNvPr id="191" name="Google Shape;191;p7"/>
          <p:cNvGrpSpPr/>
          <p:nvPr/>
        </p:nvGrpSpPr>
        <p:grpSpPr>
          <a:xfrm>
            <a:off x="594659" y="909881"/>
            <a:ext cx="10882372" cy="463420"/>
            <a:chOff x="444499" y="1136780"/>
            <a:chExt cx="8164731" cy="463420"/>
          </a:xfrm>
        </p:grpSpPr>
        <p:cxnSp>
          <p:nvCxnSpPr>
            <p:cNvPr id="192" name="Google Shape;192;p7"/>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193" name="Google Shape;193;p7"/>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194" name="Google Shape;194;p7"/>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195" name="Google Shape;195;p7"/>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96" name="Google Shape;196;p7"/>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197" name="Google Shape;197;p7"/>
          <p:cNvSpPr/>
          <p:nvPr/>
        </p:nvSpPr>
        <p:spPr>
          <a:xfrm>
            <a:off x="2587003" y="1099879"/>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198" name="Google Shape;198;p7"/>
          <p:cNvSpPr/>
          <p:nvPr/>
        </p:nvSpPr>
        <p:spPr>
          <a:xfrm>
            <a:off x="1003953" y="1132167"/>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200" name="Google Shape;200;p7"/>
          <p:cNvSpPr/>
          <p:nvPr/>
        </p:nvSpPr>
        <p:spPr>
          <a:xfrm>
            <a:off x="8944596" y="997011"/>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id="201" name="Google Shape;201;p7"/>
          <p:cNvSpPr txBox="1"/>
          <p:nvPr/>
        </p:nvSpPr>
        <p:spPr>
          <a:xfrm>
            <a:off x="2829038"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202" name="Google Shape;202;p7"/>
          <p:cNvSpPr txBox="1"/>
          <p:nvPr/>
        </p:nvSpPr>
        <p:spPr>
          <a:xfrm>
            <a:off x="4524511" y="374765"/>
            <a:ext cx="2477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203" name="Google Shape;203;p7"/>
          <p:cNvSpPr txBox="1"/>
          <p:nvPr/>
        </p:nvSpPr>
        <p:spPr>
          <a:xfrm>
            <a:off x="6505468"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grpSp>
        <p:nvGrpSpPr>
          <p:cNvPr id="204" name="Google Shape;204;p7"/>
          <p:cNvGrpSpPr/>
          <p:nvPr/>
        </p:nvGrpSpPr>
        <p:grpSpPr>
          <a:xfrm>
            <a:off x="2778924" y="2959232"/>
            <a:ext cx="5430445" cy="2052598"/>
            <a:chOff x="3854164" y="4565312"/>
            <a:chExt cx="3094623" cy="1144338"/>
          </a:xfrm>
        </p:grpSpPr>
        <p:pic>
          <p:nvPicPr>
            <p:cNvPr id="205" name="Google Shape;205;p7"/>
            <p:cNvPicPr preferRelativeResize="0"/>
            <p:nvPr/>
          </p:nvPicPr>
          <p:blipFill rotWithShape="1">
            <a:blip r:embed="rId3">
              <a:alphaModFix/>
            </a:blip>
            <a:srcRect b="12689" l="2491" r="56113" t="42214"/>
            <a:stretch/>
          </p:blipFill>
          <p:spPr>
            <a:xfrm>
              <a:off x="3854164" y="4565312"/>
              <a:ext cx="3061921" cy="738300"/>
            </a:xfrm>
            <a:prstGeom prst="rect">
              <a:avLst/>
            </a:prstGeom>
            <a:noFill/>
            <a:ln>
              <a:noFill/>
            </a:ln>
          </p:spPr>
        </p:pic>
        <p:sp>
          <p:nvSpPr>
            <p:cNvPr id="206" name="Google Shape;206;p7"/>
            <p:cNvSpPr txBox="1"/>
            <p:nvPr/>
          </p:nvSpPr>
          <p:spPr>
            <a:xfrm>
              <a:off x="3918188" y="5357750"/>
              <a:ext cx="3030600" cy="35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900">
                  <a:solidFill>
                    <a:srgbClr val="93C47D"/>
                  </a:solidFill>
                  <a:latin typeface="Calibri"/>
                  <a:ea typeface="Calibri"/>
                  <a:cs typeface="Calibri"/>
                  <a:sym typeface="Calibri"/>
                </a:rPr>
                <a:t>Extended Services</a:t>
              </a:r>
              <a:endParaRPr sz="2900">
                <a:solidFill>
                  <a:srgbClr val="93C47D"/>
                </a:solidFill>
                <a:latin typeface="Calibri"/>
                <a:ea typeface="Calibri"/>
                <a:cs typeface="Calibri"/>
                <a:sym typeface="Calibri"/>
              </a:endParaRPr>
            </a:p>
          </p:txBody>
        </p:sp>
      </p:grpSp>
      <p:sp>
        <p:nvSpPr>
          <p:cNvPr id="207" name="Google Shape;207;p7"/>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L’organisation</a:t>
            </a:r>
            <a:endParaRPr/>
          </a:p>
        </p:txBody>
      </p:sp>
      <p:cxnSp>
        <p:nvCxnSpPr>
          <p:cNvPr id="208" name="Google Shape;208;p7"/>
          <p:cNvCxnSpPr/>
          <p:nvPr/>
        </p:nvCxnSpPr>
        <p:spPr>
          <a:xfrm>
            <a:off x="340012" y="2361686"/>
            <a:ext cx="1869900" cy="0"/>
          </a:xfrm>
          <a:prstGeom prst="straightConnector1">
            <a:avLst/>
          </a:prstGeom>
          <a:noFill/>
          <a:ln cap="flat" cmpd="sng" w="9525">
            <a:solidFill>
              <a:schemeClr val="accent5"/>
            </a:solidFill>
            <a:prstDash val="solid"/>
            <a:miter lim="800000"/>
            <a:headEnd len="sm" w="sm" type="none"/>
            <a:tailEnd len="sm" w="sm" type="none"/>
          </a:ln>
        </p:spPr>
      </p:cxnSp>
      <p:sp>
        <p:nvSpPr>
          <p:cNvPr id="209" name="Google Shape;209;p7"/>
          <p:cNvSpPr/>
          <p:nvPr/>
        </p:nvSpPr>
        <p:spPr>
          <a:xfrm>
            <a:off x="2209800" y="2266997"/>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210" name="Google Shape;210;p7"/>
          <p:cNvSpPr txBox="1"/>
          <p:nvPr/>
        </p:nvSpPr>
        <p:spPr>
          <a:xfrm>
            <a:off x="616113" y="2798650"/>
            <a:ext cx="41337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211" name="Google Shape;211;p7"/>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8"/>
          <p:cNvSpPr/>
          <p:nvPr/>
        </p:nvSpPr>
        <p:spPr>
          <a:xfrm>
            <a:off x="1318245" y="988912"/>
            <a:ext cx="2433470" cy="52591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Deloitte ES</a:t>
            </a:r>
            <a:endParaRPr b="1" sz="2000">
              <a:solidFill>
                <a:srgbClr val="C82506"/>
              </a:solidFill>
              <a:latin typeface="Garamond"/>
              <a:ea typeface="Garamond"/>
              <a:cs typeface="Garamond"/>
              <a:sym typeface="Garamond"/>
            </a:endParaRPr>
          </a:p>
        </p:txBody>
      </p:sp>
      <p:sp>
        <p:nvSpPr>
          <p:cNvPr id="218" name="Google Shape;218;p8"/>
          <p:cNvSpPr/>
          <p:nvPr/>
        </p:nvSpPr>
        <p:spPr>
          <a:xfrm>
            <a:off x="3411200" y="984412"/>
            <a:ext cx="3732793"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219" name="Google Shape;219;p8"/>
          <p:cNvSpPr/>
          <p:nvPr/>
        </p:nvSpPr>
        <p:spPr>
          <a:xfrm>
            <a:off x="6824446" y="984412"/>
            <a:ext cx="3756031" cy="476946"/>
          </a:xfrm>
          <a:prstGeom prst="rect">
            <a:avLst/>
          </a:prstGeom>
          <a:noFill/>
          <a:ln>
            <a:noFill/>
          </a:ln>
        </p:spPr>
        <p:txBody>
          <a:bodyPr anchorCtr="0" anchor="b" bIns="0" lIns="0" spcFirstLastPara="1" rIns="0" wrap="square" tIns="0">
            <a:norm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grpSp>
        <p:nvGrpSpPr>
          <p:cNvPr id="220" name="Google Shape;220;p8"/>
          <p:cNvGrpSpPr/>
          <p:nvPr/>
        </p:nvGrpSpPr>
        <p:grpSpPr>
          <a:xfrm>
            <a:off x="594659" y="909881"/>
            <a:ext cx="10882372" cy="463420"/>
            <a:chOff x="444499" y="1136780"/>
            <a:chExt cx="8164731" cy="463420"/>
          </a:xfrm>
        </p:grpSpPr>
        <p:cxnSp>
          <p:nvCxnSpPr>
            <p:cNvPr id="221" name="Google Shape;221;p8"/>
            <p:cNvCxnSpPr/>
            <p:nvPr/>
          </p:nvCxnSpPr>
          <p:spPr>
            <a:xfrm>
              <a:off x="444499" y="1136780"/>
              <a:ext cx="7943925" cy="0"/>
            </a:xfrm>
            <a:prstGeom prst="straightConnector1">
              <a:avLst/>
            </a:prstGeom>
            <a:noFill/>
            <a:ln cap="flat" cmpd="sng" w="22225">
              <a:solidFill>
                <a:schemeClr val="accent5"/>
              </a:solidFill>
              <a:prstDash val="solid"/>
              <a:miter lim="800000"/>
              <a:headEnd len="sm" w="sm" type="none"/>
              <a:tailEnd len="sm" w="sm" type="none"/>
            </a:ln>
          </p:spPr>
        </p:cxnSp>
        <p:sp>
          <p:nvSpPr>
            <p:cNvPr id="222" name="Google Shape;222;p8"/>
            <p:cNvSpPr/>
            <p:nvPr/>
          </p:nvSpPr>
          <p:spPr>
            <a:xfrm>
              <a:off x="8100392" y="1136780"/>
              <a:ext cx="508838" cy="46342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223" name="Google Shape;223;p8"/>
          <p:cNvSpPr txBox="1"/>
          <p:nvPr/>
        </p:nvSpPr>
        <p:spPr>
          <a:xfrm>
            <a:off x="83886" y="287148"/>
            <a:ext cx="2751254" cy="590622"/>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224" name="Google Shape;224;p8"/>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225" name="Google Shape;225;p8"/>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226" name="Google Shape;226;p8"/>
          <p:cNvSpPr/>
          <p:nvPr/>
        </p:nvSpPr>
        <p:spPr>
          <a:xfrm>
            <a:off x="2587003" y="1099879"/>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227" name="Google Shape;227;p8"/>
          <p:cNvSpPr/>
          <p:nvPr/>
        </p:nvSpPr>
        <p:spPr>
          <a:xfrm>
            <a:off x="1003953" y="1132167"/>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8"/>
          <p:cNvSpPr txBox="1"/>
          <p:nvPr/>
        </p:nvSpPr>
        <p:spPr>
          <a:xfrm>
            <a:off x="340012" y="1900021"/>
            <a:ext cx="43596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L’organisation</a:t>
            </a:r>
            <a:endParaRPr/>
          </a:p>
        </p:txBody>
      </p:sp>
      <p:cxnSp>
        <p:nvCxnSpPr>
          <p:cNvPr id="229" name="Google Shape;229;p8"/>
          <p:cNvCxnSpPr/>
          <p:nvPr/>
        </p:nvCxnSpPr>
        <p:spPr>
          <a:xfrm>
            <a:off x="340012" y="2361686"/>
            <a:ext cx="1869788" cy="1"/>
          </a:xfrm>
          <a:prstGeom prst="straightConnector1">
            <a:avLst/>
          </a:prstGeom>
          <a:noFill/>
          <a:ln cap="flat" cmpd="sng" w="9525">
            <a:solidFill>
              <a:schemeClr val="accent5"/>
            </a:solidFill>
            <a:prstDash val="solid"/>
            <a:miter lim="800000"/>
            <a:headEnd len="sm" w="sm" type="none"/>
            <a:tailEnd len="sm" w="sm" type="none"/>
          </a:ln>
        </p:spPr>
      </p:cxnSp>
      <p:sp>
        <p:nvSpPr>
          <p:cNvPr id="230" name="Google Shape;230;p8"/>
          <p:cNvSpPr/>
          <p:nvPr/>
        </p:nvSpPr>
        <p:spPr>
          <a:xfrm>
            <a:off x="2534980" y="2123739"/>
            <a:ext cx="6842100" cy="4147800"/>
          </a:xfrm>
          <a:prstGeom prst="rect">
            <a:avLst/>
          </a:prstGeom>
          <a:solidFill>
            <a:schemeClr val="lt1">
              <a:alpha val="8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8"/>
          <p:cNvSpPr/>
          <p:nvPr/>
        </p:nvSpPr>
        <p:spPr>
          <a:xfrm>
            <a:off x="2209800" y="2266997"/>
            <a:ext cx="177800" cy="179387"/>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232" name="Google Shape;23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233" name="Google Shape;233;p8"/>
          <p:cNvSpPr/>
          <p:nvPr/>
        </p:nvSpPr>
        <p:spPr>
          <a:xfrm>
            <a:off x="8859929" y="982456"/>
            <a:ext cx="2532435" cy="4769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id="234" name="Google Shape;234;p8"/>
          <p:cNvSpPr txBox="1"/>
          <p:nvPr/>
        </p:nvSpPr>
        <p:spPr>
          <a:xfrm>
            <a:off x="2829038" y="365564"/>
            <a:ext cx="2031060"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235" name="Google Shape;235;p8"/>
          <p:cNvSpPr txBox="1"/>
          <p:nvPr/>
        </p:nvSpPr>
        <p:spPr>
          <a:xfrm>
            <a:off x="4524511" y="374765"/>
            <a:ext cx="2477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236" name="Google Shape;236;p8"/>
          <p:cNvSpPr txBox="1"/>
          <p:nvPr/>
        </p:nvSpPr>
        <p:spPr>
          <a:xfrm>
            <a:off x="6505468" y="354724"/>
            <a:ext cx="2634921" cy="433587"/>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237" name="Google Shape;237;p8"/>
          <p:cNvPicPr preferRelativeResize="0"/>
          <p:nvPr/>
        </p:nvPicPr>
        <p:blipFill>
          <a:blip r:embed="rId3">
            <a:alphaModFix/>
          </a:blip>
          <a:stretch>
            <a:fillRect/>
          </a:stretch>
        </p:blipFill>
        <p:spPr>
          <a:xfrm>
            <a:off x="3099550" y="1900025"/>
            <a:ext cx="8037377" cy="4456324"/>
          </a:xfrm>
          <a:prstGeom prst="rect">
            <a:avLst/>
          </a:prstGeom>
          <a:noFill/>
          <a:ln>
            <a:noFill/>
          </a:ln>
        </p:spPr>
      </p:pic>
      <p:pic>
        <p:nvPicPr>
          <p:cNvPr id="238" name="Google Shape;238;p8"/>
          <p:cNvPicPr preferRelativeResize="0"/>
          <p:nvPr/>
        </p:nvPicPr>
        <p:blipFill rotWithShape="1">
          <a:blip r:embed="rId3">
            <a:alphaModFix/>
          </a:blip>
          <a:srcRect b="40262" l="61256" r="20565" t="15696"/>
          <a:stretch/>
        </p:blipFill>
        <p:spPr>
          <a:xfrm>
            <a:off x="7227125" y="1739475"/>
            <a:ext cx="3164625" cy="4250700"/>
          </a:xfrm>
          <a:prstGeom prst="rect">
            <a:avLst/>
          </a:prstGeom>
          <a:noFill/>
          <a:ln cap="flat" cmpd="sng" w="38100">
            <a:solidFill>
              <a:srgbClr val="FF0000"/>
            </a:solidFill>
            <a:prstDash val="solid"/>
            <a:round/>
            <a:headEnd len="sm" w="sm" type="none"/>
            <a:tailEnd len="sm" w="sm" type="none"/>
          </a:ln>
        </p:spPr>
      </p:pic>
      <p:sp>
        <p:nvSpPr>
          <p:cNvPr id="239" name="Google Shape;239;p8"/>
          <p:cNvSpPr/>
          <p:nvPr/>
        </p:nvSpPr>
        <p:spPr>
          <a:xfrm>
            <a:off x="7227125" y="4805825"/>
            <a:ext cx="1191600" cy="36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37ae03962b_0_130"/>
          <p:cNvSpPr/>
          <p:nvPr/>
        </p:nvSpPr>
        <p:spPr>
          <a:xfrm>
            <a:off x="1318245" y="988912"/>
            <a:ext cx="2433600" cy="525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Deloitte ES</a:t>
            </a:r>
            <a:endParaRPr b="1" sz="2000">
              <a:solidFill>
                <a:srgbClr val="C82506"/>
              </a:solidFill>
              <a:latin typeface="Garamond"/>
              <a:ea typeface="Garamond"/>
              <a:cs typeface="Garamond"/>
              <a:sym typeface="Garamond"/>
            </a:endParaRPr>
          </a:p>
        </p:txBody>
      </p:sp>
      <p:sp>
        <p:nvSpPr>
          <p:cNvPr id="247" name="Google Shape;247;g137ae03962b_0_130"/>
          <p:cNvSpPr/>
          <p:nvPr/>
        </p:nvSpPr>
        <p:spPr>
          <a:xfrm>
            <a:off x="3411200" y="984412"/>
            <a:ext cx="37329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248" name="Google Shape;248;g137ae03962b_0_130"/>
          <p:cNvSpPr/>
          <p:nvPr/>
        </p:nvSpPr>
        <p:spPr>
          <a:xfrm>
            <a:off x="6824446" y="984412"/>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grpSp>
        <p:nvGrpSpPr>
          <p:cNvPr id="249" name="Google Shape;249;g137ae03962b_0_130"/>
          <p:cNvGrpSpPr/>
          <p:nvPr/>
        </p:nvGrpSpPr>
        <p:grpSpPr>
          <a:xfrm>
            <a:off x="594681" y="909881"/>
            <a:ext cx="10882719" cy="463500"/>
            <a:chOff x="444499" y="1136780"/>
            <a:chExt cx="8164693" cy="463500"/>
          </a:xfrm>
        </p:grpSpPr>
        <p:cxnSp>
          <p:nvCxnSpPr>
            <p:cNvPr id="250" name="Google Shape;250;g137ae03962b_0_130"/>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251" name="Google Shape;251;g137ae03962b_0_130"/>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252" name="Google Shape;252;g137ae03962b_0_130"/>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253" name="Google Shape;253;g137ae03962b_0_130"/>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254" name="Google Shape;254;g137ae03962b_0_130"/>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255" name="Google Shape;255;g137ae03962b_0_130"/>
          <p:cNvSpPr/>
          <p:nvPr/>
        </p:nvSpPr>
        <p:spPr>
          <a:xfrm>
            <a:off x="2587003" y="1099879"/>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256" name="Google Shape;256;g137ae03962b_0_130"/>
          <p:cNvSpPr/>
          <p:nvPr/>
        </p:nvSpPr>
        <p:spPr>
          <a:xfrm>
            <a:off x="1003953" y="1132167"/>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g137ae03962b_0_130"/>
          <p:cNvSpPr txBox="1"/>
          <p:nvPr/>
        </p:nvSpPr>
        <p:spPr>
          <a:xfrm>
            <a:off x="251437" y="16311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Offre de service</a:t>
            </a:r>
            <a:endParaRPr/>
          </a:p>
        </p:txBody>
      </p:sp>
      <p:cxnSp>
        <p:nvCxnSpPr>
          <p:cNvPr id="258" name="Google Shape;258;g137ae03962b_0_130"/>
          <p:cNvCxnSpPr>
            <a:endCxn id="259" idx="2"/>
          </p:cNvCxnSpPr>
          <p:nvPr/>
        </p:nvCxnSpPr>
        <p:spPr>
          <a:xfrm>
            <a:off x="379400" y="2053922"/>
            <a:ext cx="2066700" cy="0"/>
          </a:xfrm>
          <a:prstGeom prst="straightConnector1">
            <a:avLst/>
          </a:prstGeom>
          <a:noFill/>
          <a:ln cap="flat" cmpd="sng" w="9525">
            <a:solidFill>
              <a:schemeClr val="accent5"/>
            </a:solidFill>
            <a:prstDash val="solid"/>
            <a:miter lim="800000"/>
            <a:headEnd len="sm" w="sm" type="none"/>
            <a:tailEnd len="sm" w="sm" type="none"/>
          </a:ln>
        </p:spPr>
      </p:cxnSp>
      <p:sp>
        <p:nvSpPr>
          <p:cNvPr id="260" name="Google Shape;260;g137ae03962b_0_130"/>
          <p:cNvSpPr/>
          <p:nvPr/>
        </p:nvSpPr>
        <p:spPr>
          <a:xfrm>
            <a:off x="2534980" y="2123739"/>
            <a:ext cx="6842100" cy="4147800"/>
          </a:xfrm>
          <a:prstGeom prst="rect">
            <a:avLst/>
          </a:prstGeom>
          <a:solidFill>
            <a:schemeClr val="lt1">
              <a:alpha val="8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g137ae03962b_0_130"/>
          <p:cNvSpPr/>
          <p:nvPr/>
        </p:nvSpPr>
        <p:spPr>
          <a:xfrm>
            <a:off x="2446100" y="1964222"/>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261" name="Google Shape;261;g137ae03962b_0_1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262" name="Google Shape;262;g137ae03962b_0_130"/>
          <p:cNvSpPr/>
          <p:nvPr/>
        </p:nvSpPr>
        <p:spPr>
          <a:xfrm>
            <a:off x="8859929" y="982456"/>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id="263" name="Google Shape;263;g137ae03962b_0_130"/>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264" name="Google Shape;264;g137ae03962b_0_130"/>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265" name="Google Shape;265;g137ae03962b_0_130"/>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sp>
        <p:nvSpPr>
          <p:cNvPr id="266" name="Google Shape;266;g137ae03962b_0_130"/>
          <p:cNvSpPr txBox="1"/>
          <p:nvPr/>
        </p:nvSpPr>
        <p:spPr>
          <a:xfrm>
            <a:off x="6150375" y="1481813"/>
            <a:ext cx="47124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FR" sz="1200">
                <a:solidFill>
                  <a:schemeClr val="dk1"/>
                </a:solidFill>
                <a:highlight>
                  <a:srgbClr val="FFFFFF"/>
                </a:highlight>
              </a:rPr>
              <a:t>Suivre un proc</a:t>
            </a:r>
            <a:r>
              <a:rPr lang="fr-FR" sz="1200">
                <a:solidFill>
                  <a:schemeClr val="dk1"/>
                </a:solidFill>
                <a:highlight>
                  <a:srgbClr val="FFFFFF"/>
                </a:highlight>
              </a:rPr>
              <a:t>ess</a:t>
            </a:r>
            <a:r>
              <a:rPr lang="fr-FR" sz="1200">
                <a:solidFill>
                  <a:schemeClr val="dk1"/>
                </a:solidFill>
                <a:highlight>
                  <a:srgbClr val="FFFFFF"/>
                </a:highlight>
              </a:rPr>
              <a:t>us cohérent pour effectuer des tests manuels et fonctionnels pour tous les types de tests.</a:t>
            </a:r>
            <a:endParaRPr sz="1200">
              <a:solidFill>
                <a:schemeClr val="dk1"/>
              </a:solidFill>
              <a:highlight>
                <a:srgbClr val="FFFFFF"/>
              </a:highlight>
            </a:endParaRPr>
          </a:p>
        </p:txBody>
      </p:sp>
      <p:sp>
        <p:nvSpPr>
          <p:cNvPr id="267" name="Google Shape;267;g137ae03962b_0_130"/>
          <p:cNvSpPr txBox="1"/>
          <p:nvPr/>
        </p:nvSpPr>
        <p:spPr>
          <a:xfrm>
            <a:off x="668600" y="2207813"/>
            <a:ext cx="373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rPr>
              <a:t>Augmenter le nombre de fonctionnalités testées, améliorer l’efficacité et la qualité des tests  en utilisant des outils appropriés </a:t>
            </a:r>
            <a:endParaRPr sz="100"/>
          </a:p>
        </p:txBody>
      </p:sp>
      <p:sp>
        <p:nvSpPr>
          <p:cNvPr id="268" name="Google Shape;268;g137ae03962b_0_130"/>
          <p:cNvSpPr txBox="1"/>
          <p:nvPr/>
        </p:nvSpPr>
        <p:spPr>
          <a:xfrm>
            <a:off x="579300" y="4564525"/>
            <a:ext cx="326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rPr>
              <a:t>A</a:t>
            </a:r>
            <a:r>
              <a:rPr lang="fr-FR" sz="1200">
                <a:solidFill>
                  <a:schemeClr val="dk1"/>
                </a:solidFill>
              </a:rPr>
              <a:t>pporter un soutien aux développeurs lors de la résolution des anomalies et générer des rapports pour améliorer </a:t>
            </a:r>
            <a:r>
              <a:rPr lang="fr-FR" sz="1200">
                <a:solidFill>
                  <a:schemeClr val="dk1"/>
                </a:solidFill>
              </a:rPr>
              <a:t>l'efficacité</a:t>
            </a:r>
            <a:r>
              <a:rPr lang="fr-FR" sz="1200">
                <a:solidFill>
                  <a:schemeClr val="dk1"/>
                </a:solidFill>
              </a:rPr>
              <a:t> des tests.</a:t>
            </a:r>
            <a:endParaRPr sz="1200"/>
          </a:p>
        </p:txBody>
      </p:sp>
      <p:sp>
        <p:nvSpPr>
          <p:cNvPr id="269" name="Google Shape;269;g137ae03962b_0_130"/>
          <p:cNvSpPr txBox="1"/>
          <p:nvPr/>
        </p:nvSpPr>
        <p:spPr>
          <a:xfrm>
            <a:off x="7002500" y="5533725"/>
            <a:ext cx="3811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rPr>
              <a:t>C</a:t>
            </a:r>
            <a:r>
              <a:rPr lang="fr-FR" sz="1200">
                <a:solidFill>
                  <a:schemeClr val="dk1"/>
                </a:solidFill>
              </a:rPr>
              <a:t>ontrôler et suivre le processus de test depuis l'élaboration des cas de test jusqu'au rapport sur le statut d'exécution.</a:t>
            </a:r>
            <a:endParaRPr sz="800"/>
          </a:p>
        </p:txBody>
      </p:sp>
      <p:sp>
        <p:nvSpPr>
          <p:cNvPr id="270" name="Google Shape;270;g137ae03962b_0_130"/>
          <p:cNvSpPr txBox="1"/>
          <p:nvPr/>
        </p:nvSpPr>
        <p:spPr>
          <a:xfrm>
            <a:off x="8311375" y="3609850"/>
            <a:ext cx="32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rPr>
              <a:t>Mesurer les performances sous une charge de travail particulière</a:t>
            </a:r>
            <a:endParaRPr/>
          </a:p>
        </p:txBody>
      </p:sp>
      <p:sp>
        <p:nvSpPr>
          <p:cNvPr id="271" name="Google Shape;271;g137ae03962b_0_130"/>
          <p:cNvSpPr txBox="1"/>
          <p:nvPr/>
        </p:nvSpPr>
        <p:spPr>
          <a:xfrm>
            <a:off x="8120150" y="2290000"/>
            <a:ext cx="3811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rPr>
              <a:t> Tester les différents aspects d’applications (fonctionnalité, performance, réseau, convivialité, sécurité) pour fournir des applications mobiles sans défaut.</a:t>
            </a:r>
            <a:endParaRPr/>
          </a:p>
        </p:txBody>
      </p:sp>
      <p:grpSp>
        <p:nvGrpSpPr>
          <p:cNvPr id="272" name="Google Shape;272;g137ae03962b_0_130"/>
          <p:cNvGrpSpPr/>
          <p:nvPr/>
        </p:nvGrpSpPr>
        <p:grpSpPr>
          <a:xfrm>
            <a:off x="674588" y="2034425"/>
            <a:ext cx="10897775" cy="4238200"/>
            <a:chOff x="620125" y="1795150"/>
            <a:chExt cx="10897775" cy="4238200"/>
          </a:xfrm>
        </p:grpSpPr>
        <p:pic>
          <p:nvPicPr>
            <p:cNvPr id="273" name="Google Shape;273;g137ae03962b_0_130"/>
            <p:cNvPicPr preferRelativeResize="0"/>
            <p:nvPr/>
          </p:nvPicPr>
          <p:blipFill>
            <a:blip r:embed="rId3">
              <a:alphaModFix/>
            </a:blip>
            <a:stretch>
              <a:fillRect/>
            </a:stretch>
          </p:blipFill>
          <p:spPr>
            <a:xfrm>
              <a:off x="4479463" y="2267650"/>
              <a:ext cx="3085300" cy="3085300"/>
            </a:xfrm>
            <a:prstGeom prst="rect">
              <a:avLst/>
            </a:prstGeom>
            <a:noFill/>
            <a:ln>
              <a:noFill/>
            </a:ln>
          </p:spPr>
        </p:pic>
        <p:cxnSp>
          <p:nvCxnSpPr>
            <p:cNvPr id="274" name="Google Shape;274;g137ae03962b_0_130"/>
            <p:cNvCxnSpPr>
              <a:stCxn id="273" idx="0"/>
            </p:cNvCxnSpPr>
            <p:nvPr/>
          </p:nvCxnSpPr>
          <p:spPr>
            <a:xfrm rot="-5400000">
              <a:off x="7652762" y="164500"/>
              <a:ext cx="472500" cy="3733800"/>
            </a:xfrm>
            <a:prstGeom prst="bentConnector2">
              <a:avLst/>
            </a:prstGeom>
            <a:noFill/>
            <a:ln cap="flat" cmpd="sng" w="9525">
              <a:solidFill>
                <a:schemeClr val="dk2"/>
              </a:solidFill>
              <a:prstDash val="solid"/>
              <a:round/>
              <a:headEnd len="med" w="med" type="none"/>
              <a:tailEnd len="med" w="med" type="none"/>
            </a:ln>
          </p:spPr>
        </p:cxnSp>
        <p:cxnSp>
          <p:nvCxnSpPr>
            <p:cNvPr id="275" name="Google Shape;275;g137ae03962b_0_130"/>
            <p:cNvCxnSpPr/>
            <p:nvPr/>
          </p:nvCxnSpPr>
          <p:spPr>
            <a:xfrm flipH="1" rot="10800000">
              <a:off x="7526400" y="2947950"/>
              <a:ext cx="3991500" cy="326400"/>
            </a:xfrm>
            <a:prstGeom prst="bentConnector3">
              <a:avLst>
                <a:gd fmla="val 13624" name="adj1"/>
              </a:avLst>
            </a:prstGeom>
            <a:noFill/>
            <a:ln cap="flat" cmpd="sng" w="9525">
              <a:solidFill>
                <a:schemeClr val="dk2"/>
              </a:solidFill>
              <a:prstDash val="solid"/>
              <a:round/>
              <a:headEnd len="med" w="med" type="none"/>
              <a:tailEnd len="med" w="med" type="none"/>
            </a:ln>
          </p:spPr>
        </p:cxnSp>
        <p:cxnSp>
          <p:nvCxnSpPr>
            <p:cNvPr id="276" name="Google Shape;276;g137ae03962b_0_130"/>
            <p:cNvCxnSpPr/>
            <p:nvPr/>
          </p:nvCxnSpPr>
          <p:spPr>
            <a:xfrm flipH="1" rot="10800000">
              <a:off x="7548175" y="4100875"/>
              <a:ext cx="3763200" cy="250200"/>
            </a:xfrm>
            <a:prstGeom prst="bentConnector3">
              <a:avLst>
                <a:gd fmla="val 14161" name="adj1"/>
              </a:avLst>
            </a:prstGeom>
            <a:noFill/>
            <a:ln cap="flat" cmpd="sng" w="9525">
              <a:solidFill>
                <a:schemeClr val="dk2"/>
              </a:solidFill>
              <a:prstDash val="solid"/>
              <a:round/>
              <a:headEnd len="med" w="med" type="none"/>
              <a:tailEnd len="med" w="med" type="none"/>
            </a:ln>
          </p:spPr>
        </p:cxnSp>
        <p:cxnSp>
          <p:nvCxnSpPr>
            <p:cNvPr id="277" name="Google Shape;277;g137ae03962b_0_130"/>
            <p:cNvCxnSpPr>
              <a:stCxn id="273" idx="2"/>
            </p:cNvCxnSpPr>
            <p:nvPr/>
          </p:nvCxnSpPr>
          <p:spPr>
            <a:xfrm flipH="1" rot="-5400000">
              <a:off x="8054612" y="3320450"/>
              <a:ext cx="680400" cy="4745400"/>
            </a:xfrm>
            <a:prstGeom prst="bentConnector2">
              <a:avLst/>
            </a:prstGeom>
            <a:noFill/>
            <a:ln cap="flat" cmpd="sng" w="9525">
              <a:solidFill>
                <a:schemeClr val="dk2"/>
              </a:solidFill>
              <a:prstDash val="solid"/>
              <a:round/>
              <a:headEnd len="med" w="med" type="none"/>
              <a:tailEnd len="med" w="med" type="none"/>
            </a:ln>
          </p:spPr>
        </p:cxnSp>
        <p:cxnSp>
          <p:nvCxnSpPr>
            <p:cNvPr id="278" name="Google Shape;278;g137ae03962b_0_130"/>
            <p:cNvCxnSpPr/>
            <p:nvPr/>
          </p:nvCxnSpPr>
          <p:spPr>
            <a:xfrm flipH="1">
              <a:off x="620125" y="4340200"/>
              <a:ext cx="3861000" cy="870000"/>
            </a:xfrm>
            <a:prstGeom prst="bentConnector3">
              <a:avLst>
                <a:gd fmla="val 16056" name="adj1"/>
              </a:avLst>
            </a:prstGeom>
            <a:noFill/>
            <a:ln cap="flat" cmpd="sng" w="9525">
              <a:solidFill>
                <a:schemeClr val="dk2"/>
              </a:solidFill>
              <a:prstDash val="solid"/>
              <a:round/>
              <a:headEnd len="med" w="med" type="none"/>
              <a:tailEnd len="med" w="med" type="none"/>
            </a:ln>
          </p:spPr>
        </p:cxnSp>
        <p:cxnSp>
          <p:nvCxnSpPr>
            <p:cNvPr id="279" name="Google Shape;279;g137ae03962b_0_130"/>
            <p:cNvCxnSpPr/>
            <p:nvPr/>
          </p:nvCxnSpPr>
          <p:spPr>
            <a:xfrm rot="10800000">
              <a:off x="739825" y="2871900"/>
              <a:ext cx="3741300" cy="424200"/>
            </a:xfrm>
            <a:prstGeom prst="bentConnector3">
              <a:avLst>
                <a:gd fmla="val 17151" name="adj1"/>
              </a:avLst>
            </a:prstGeom>
            <a:noFill/>
            <a:ln cap="flat" cmpd="sng" w="9525">
              <a:solidFill>
                <a:schemeClr val="dk2"/>
              </a:solidFill>
              <a:prstDash val="solid"/>
              <a:round/>
              <a:headEnd len="med" w="med" type="none"/>
              <a:tailEnd len="med" w="med" type="none"/>
            </a:ln>
          </p:spPr>
        </p:cxnSp>
      </p:grpSp>
      <p:sp>
        <p:nvSpPr>
          <p:cNvPr id="280" name="Google Shape;280;g137ae03962b_0_130"/>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feeebfaf6f_0_29"/>
          <p:cNvPicPr preferRelativeResize="0"/>
          <p:nvPr/>
        </p:nvPicPr>
        <p:blipFill>
          <a:blip r:embed="rId3">
            <a:alphaModFix/>
          </a:blip>
          <a:stretch>
            <a:fillRect/>
          </a:stretch>
        </p:blipFill>
        <p:spPr>
          <a:xfrm>
            <a:off x="4299225" y="2144090"/>
            <a:ext cx="7178175" cy="3970570"/>
          </a:xfrm>
          <a:prstGeom prst="rect">
            <a:avLst/>
          </a:prstGeom>
          <a:noFill/>
          <a:ln>
            <a:noFill/>
          </a:ln>
        </p:spPr>
      </p:pic>
      <p:sp>
        <p:nvSpPr>
          <p:cNvPr id="287" name="Google Shape;287;gfeeebfaf6f_0_29"/>
          <p:cNvSpPr/>
          <p:nvPr/>
        </p:nvSpPr>
        <p:spPr>
          <a:xfrm>
            <a:off x="1318245" y="988912"/>
            <a:ext cx="2433600" cy="525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C00000"/>
                </a:solidFill>
                <a:latin typeface="Garamond"/>
                <a:ea typeface="Garamond"/>
                <a:cs typeface="Garamond"/>
                <a:sym typeface="Garamond"/>
              </a:rPr>
              <a:t>Deloitte ES</a:t>
            </a:r>
            <a:endParaRPr b="1" sz="2000">
              <a:solidFill>
                <a:srgbClr val="C82506"/>
              </a:solidFill>
              <a:latin typeface="Garamond"/>
              <a:ea typeface="Garamond"/>
              <a:cs typeface="Garamond"/>
              <a:sym typeface="Garamond"/>
            </a:endParaRPr>
          </a:p>
        </p:txBody>
      </p:sp>
      <p:sp>
        <p:nvSpPr>
          <p:cNvPr id="288" name="Google Shape;288;gfeeebfaf6f_0_29"/>
          <p:cNvSpPr/>
          <p:nvPr/>
        </p:nvSpPr>
        <p:spPr>
          <a:xfrm>
            <a:off x="3411200" y="984412"/>
            <a:ext cx="37329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Problématique</a:t>
            </a:r>
            <a:endParaRPr b="1" sz="2000">
              <a:solidFill>
                <a:srgbClr val="53585F"/>
              </a:solidFill>
              <a:latin typeface="Garamond"/>
              <a:ea typeface="Garamond"/>
              <a:cs typeface="Garamond"/>
              <a:sym typeface="Garamond"/>
            </a:endParaRPr>
          </a:p>
        </p:txBody>
      </p:sp>
      <p:sp>
        <p:nvSpPr>
          <p:cNvPr id="289" name="Google Shape;289;gfeeebfaf6f_0_29"/>
          <p:cNvSpPr/>
          <p:nvPr/>
        </p:nvSpPr>
        <p:spPr>
          <a:xfrm>
            <a:off x="6824446" y="984412"/>
            <a:ext cx="37560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Objectifs</a:t>
            </a:r>
            <a:endParaRPr b="1" sz="2000">
              <a:solidFill>
                <a:srgbClr val="53585F"/>
              </a:solidFill>
              <a:latin typeface="Garamond"/>
              <a:ea typeface="Garamond"/>
              <a:cs typeface="Garamond"/>
              <a:sym typeface="Garamond"/>
            </a:endParaRPr>
          </a:p>
        </p:txBody>
      </p:sp>
      <p:grpSp>
        <p:nvGrpSpPr>
          <p:cNvPr id="290" name="Google Shape;290;gfeeebfaf6f_0_29"/>
          <p:cNvGrpSpPr/>
          <p:nvPr/>
        </p:nvGrpSpPr>
        <p:grpSpPr>
          <a:xfrm>
            <a:off x="594681" y="909881"/>
            <a:ext cx="10882719" cy="463500"/>
            <a:chOff x="444499" y="1136780"/>
            <a:chExt cx="8164693" cy="463500"/>
          </a:xfrm>
        </p:grpSpPr>
        <p:cxnSp>
          <p:nvCxnSpPr>
            <p:cNvPr id="291" name="Google Shape;291;gfeeebfaf6f_0_29"/>
            <p:cNvCxnSpPr/>
            <p:nvPr/>
          </p:nvCxnSpPr>
          <p:spPr>
            <a:xfrm>
              <a:off x="444499" y="1136780"/>
              <a:ext cx="7944000" cy="0"/>
            </a:xfrm>
            <a:prstGeom prst="straightConnector1">
              <a:avLst/>
            </a:prstGeom>
            <a:noFill/>
            <a:ln cap="flat" cmpd="sng" w="22225">
              <a:solidFill>
                <a:schemeClr val="accent5"/>
              </a:solidFill>
              <a:prstDash val="solid"/>
              <a:miter lim="800000"/>
              <a:headEnd len="sm" w="sm" type="none"/>
              <a:tailEnd len="sm" w="sm" type="none"/>
            </a:ln>
          </p:spPr>
        </p:cxnSp>
        <p:sp>
          <p:nvSpPr>
            <p:cNvPr id="292" name="Google Shape;292;gfeeebfaf6f_0_29"/>
            <p:cNvSpPr/>
            <p:nvPr/>
          </p:nvSpPr>
          <p:spPr>
            <a:xfrm>
              <a:off x="8100392" y="1136780"/>
              <a:ext cx="508800" cy="463500"/>
            </a:xfrm>
            <a:prstGeom prst="arc">
              <a:avLst>
                <a:gd fmla="val 16596668" name="adj1"/>
                <a:gd fmla="val 0" name="adj2"/>
              </a:avLst>
            </a:prstGeom>
            <a:noFill/>
            <a:ln cap="flat" cmpd="sng" w="222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B305D"/>
                </a:solidFill>
                <a:latin typeface="Calibri"/>
                <a:ea typeface="Calibri"/>
                <a:cs typeface="Calibri"/>
                <a:sym typeface="Calibri"/>
              </a:endParaRPr>
            </a:p>
          </p:txBody>
        </p:sp>
      </p:grpSp>
      <p:sp>
        <p:nvSpPr>
          <p:cNvPr id="293" name="Google Shape;293;gfeeebfaf6f_0_29"/>
          <p:cNvSpPr txBox="1"/>
          <p:nvPr/>
        </p:nvSpPr>
        <p:spPr>
          <a:xfrm>
            <a:off x="83886" y="287148"/>
            <a:ext cx="2751300" cy="5907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chemeClr val="dk1"/>
              </a:buClr>
              <a:buSzPts val="2400"/>
              <a:buFont typeface="Garamond"/>
              <a:buNone/>
            </a:pPr>
            <a:r>
              <a:rPr b="1" lang="fr-FR" sz="2400">
                <a:solidFill>
                  <a:schemeClr val="dk1"/>
                </a:solidFill>
                <a:latin typeface="Garamond"/>
                <a:ea typeface="Garamond"/>
                <a:cs typeface="Garamond"/>
                <a:sym typeface="Garamond"/>
              </a:rPr>
              <a:t>Contexte général</a:t>
            </a:r>
            <a:endParaRPr/>
          </a:p>
        </p:txBody>
      </p:sp>
      <p:sp>
        <p:nvSpPr>
          <p:cNvPr descr="&lt;LOGICA_QUOTE_LEFT&gt;" id="294" name="Google Shape;294;gfeeebfaf6f_0_29"/>
          <p:cNvSpPr/>
          <p:nvPr/>
        </p:nvSpPr>
        <p:spPr>
          <a:xfrm>
            <a:off x="148081" y="353611"/>
            <a:ext cx="19193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295" name="Google Shape;295;gfeeebfaf6f_0_29"/>
          <p:cNvSpPr/>
          <p:nvPr/>
        </p:nvSpPr>
        <p:spPr>
          <a:xfrm>
            <a:off x="2587003" y="306530"/>
            <a:ext cx="191931"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RIGHT&gt;" id="296" name="Google Shape;296;gfeeebfaf6f_0_29"/>
          <p:cNvSpPr/>
          <p:nvPr/>
        </p:nvSpPr>
        <p:spPr>
          <a:xfrm>
            <a:off x="2587003" y="1099879"/>
            <a:ext cx="128280" cy="468000"/>
          </a:xfrm>
          <a:custGeom>
            <a:rect b="b" l="l" r="r" t="t"/>
            <a:pathLst>
              <a:path extrusionOk="0" h="378" w="132">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lt;LOGICA_QUOTE_LEFT&gt;" id="297" name="Google Shape;297;gfeeebfaf6f_0_29"/>
          <p:cNvSpPr/>
          <p:nvPr/>
        </p:nvSpPr>
        <p:spPr>
          <a:xfrm>
            <a:off x="1003953" y="1132167"/>
            <a:ext cx="159061" cy="46800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2E75B5"/>
          </a:solidFill>
          <a:ln cap="flat" cmpd="sng" w="9525">
            <a:solidFill>
              <a:srgbClr val="2E75B5"/>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gfeeebfaf6f_0_29"/>
          <p:cNvSpPr txBox="1"/>
          <p:nvPr/>
        </p:nvSpPr>
        <p:spPr>
          <a:xfrm>
            <a:off x="340012" y="1900021"/>
            <a:ext cx="435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3F3F3F"/>
                </a:solidFill>
                <a:latin typeface="Garamond"/>
                <a:ea typeface="Garamond"/>
                <a:cs typeface="Garamond"/>
                <a:sym typeface="Garamond"/>
              </a:rPr>
              <a:t>L'équipe</a:t>
            </a:r>
            <a:r>
              <a:rPr b="1" lang="fr-FR" sz="2400">
                <a:solidFill>
                  <a:srgbClr val="3F3F3F"/>
                </a:solidFill>
                <a:latin typeface="Garamond"/>
                <a:ea typeface="Garamond"/>
                <a:cs typeface="Garamond"/>
                <a:sym typeface="Garamond"/>
              </a:rPr>
              <a:t> Testing</a:t>
            </a:r>
            <a:endParaRPr/>
          </a:p>
        </p:txBody>
      </p:sp>
      <p:cxnSp>
        <p:nvCxnSpPr>
          <p:cNvPr id="299" name="Google Shape;299;gfeeebfaf6f_0_29"/>
          <p:cNvCxnSpPr/>
          <p:nvPr/>
        </p:nvCxnSpPr>
        <p:spPr>
          <a:xfrm>
            <a:off x="340012" y="2361686"/>
            <a:ext cx="2792400" cy="300"/>
          </a:xfrm>
          <a:prstGeom prst="straightConnector1">
            <a:avLst/>
          </a:prstGeom>
          <a:noFill/>
          <a:ln cap="flat" cmpd="sng" w="9525">
            <a:solidFill>
              <a:schemeClr val="accent5"/>
            </a:solidFill>
            <a:prstDash val="solid"/>
            <a:miter lim="800000"/>
            <a:headEnd len="sm" w="sm" type="none"/>
            <a:tailEnd len="sm" w="sm" type="none"/>
          </a:ln>
        </p:spPr>
      </p:cxnSp>
      <p:sp>
        <p:nvSpPr>
          <p:cNvPr id="300" name="Google Shape;300;gfeeebfaf6f_0_29"/>
          <p:cNvSpPr/>
          <p:nvPr/>
        </p:nvSpPr>
        <p:spPr>
          <a:xfrm>
            <a:off x="3048000" y="2266997"/>
            <a:ext cx="177900" cy="179400"/>
          </a:xfrm>
          <a:prstGeom prst="ellipse">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80232"/>
              </a:solidFill>
              <a:latin typeface="Calibri"/>
              <a:ea typeface="Calibri"/>
              <a:cs typeface="Calibri"/>
              <a:sym typeface="Calibri"/>
            </a:endParaRPr>
          </a:p>
        </p:txBody>
      </p:sp>
      <p:sp>
        <p:nvSpPr>
          <p:cNvPr id="301" name="Google Shape;301;gfeeebfaf6f_0_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302" name="Google Shape;302;gfeeebfaf6f_0_29"/>
          <p:cNvSpPr/>
          <p:nvPr/>
        </p:nvSpPr>
        <p:spPr>
          <a:xfrm>
            <a:off x="8859929" y="982456"/>
            <a:ext cx="2532300" cy="47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fr-FR" sz="2000">
                <a:solidFill>
                  <a:srgbClr val="53585F"/>
                </a:solidFill>
                <a:latin typeface="Garamond"/>
                <a:ea typeface="Garamond"/>
                <a:cs typeface="Garamond"/>
                <a:sym typeface="Garamond"/>
              </a:rPr>
              <a:t>Conduite du projet</a:t>
            </a:r>
            <a:endParaRPr b="1" sz="2000">
              <a:solidFill>
                <a:srgbClr val="53585F"/>
              </a:solidFill>
              <a:latin typeface="Garamond"/>
              <a:ea typeface="Garamond"/>
              <a:cs typeface="Garamond"/>
              <a:sym typeface="Garamond"/>
            </a:endParaRPr>
          </a:p>
        </p:txBody>
      </p:sp>
      <p:sp>
        <p:nvSpPr>
          <p:cNvPr id="303" name="Google Shape;303;gfeeebfaf6f_0_29"/>
          <p:cNvSpPr txBox="1"/>
          <p:nvPr/>
        </p:nvSpPr>
        <p:spPr>
          <a:xfrm>
            <a:off x="2829038" y="365564"/>
            <a:ext cx="2031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Analyse fonctionnelle</a:t>
            </a:r>
            <a:endParaRPr/>
          </a:p>
        </p:txBody>
      </p:sp>
      <p:sp>
        <p:nvSpPr>
          <p:cNvPr id="304" name="Google Shape;304;gfeeebfaf6f_0_29"/>
          <p:cNvSpPr txBox="1"/>
          <p:nvPr/>
        </p:nvSpPr>
        <p:spPr>
          <a:xfrm>
            <a:off x="4524511" y="374765"/>
            <a:ext cx="24780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Etude </a:t>
            </a:r>
            <a:endParaRPr/>
          </a:p>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conceptuelle</a:t>
            </a:r>
            <a:endParaRPr/>
          </a:p>
        </p:txBody>
      </p:sp>
      <p:sp>
        <p:nvSpPr>
          <p:cNvPr id="305" name="Google Shape;305;gfeeebfaf6f_0_29"/>
          <p:cNvSpPr txBox="1"/>
          <p:nvPr/>
        </p:nvSpPr>
        <p:spPr>
          <a:xfrm>
            <a:off x="6505468" y="354724"/>
            <a:ext cx="2634900" cy="433500"/>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Clr>
                <a:srgbClr val="7F7F7F"/>
              </a:buClr>
              <a:buSzPts val="2000"/>
              <a:buFont typeface="Garamond"/>
              <a:buNone/>
            </a:pPr>
            <a:r>
              <a:rPr b="1" lang="fr-FR" sz="2000">
                <a:solidFill>
                  <a:srgbClr val="7F7F7F"/>
                </a:solidFill>
                <a:latin typeface="Garamond"/>
                <a:ea typeface="Garamond"/>
                <a:cs typeface="Garamond"/>
                <a:sym typeface="Garamond"/>
              </a:rPr>
              <a:t>Mise en œuvre</a:t>
            </a:r>
            <a:endParaRPr/>
          </a:p>
        </p:txBody>
      </p:sp>
      <p:pic>
        <p:nvPicPr>
          <p:cNvPr id="306" name="Google Shape;306;gfeeebfaf6f_0_29"/>
          <p:cNvPicPr preferRelativeResize="0"/>
          <p:nvPr/>
        </p:nvPicPr>
        <p:blipFill rotWithShape="1">
          <a:blip r:embed="rId4">
            <a:alphaModFix/>
          </a:blip>
          <a:srcRect b="25806" l="0" r="0" t="21148"/>
          <a:stretch/>
        </p:blipFill>
        <p:spPr>
          <a:xfrm>
            <a:off x="4299225" y="1771625"/>
            <a:ext cx="6946800" cy="4421790"/>
          </a:xfrm>
          <a:prstGeom prst="rect">
            <a:avLst/>
          </a:prstGeom>
          <a:noFill/>
          <a:ln>
            <a:noFill/>
          </a:ln>
        </p:spPr>
      </p:pic>
      <p:sp>
        <p:nvSpPr>
          <p:cNvPr id="307" name="Google Shape;307;gfeeebfaf6f_0_29"/>
          <p:cNvSpPr txBox="1"/>
          <p:nvPr/>
        </p:nvSpPr>
        <p:spPr>
          <a:xfrm>
            <a:off x="9316827" y="306530"/>
            <a:ext cx="2366700" cy="448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FR" sz="2000">
                <a:solidFill>
                  <a:srgbClr val="7F7F7F"/>
                </a:solidFill>
                <a:latin typeface="Garamond"/>
                <a:ea typeface="Garamond"/>
                <a:cs typeface="Garamond"/>
                <a:sym typeface="Garamond"/>
              </a:rPr>
              <a:t>Conclusion et perspectives</a:t>
            </a:r>
            <a:endParaRPr b="1" sz="2000">
              <a:solidFill>
                <a:srgbClr val="7F7F7F"/>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88C38B"/>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2017-09-18T16:47:27Z</dcterms:created>
  <dc:creator>Imane . GHLAOUI</dc:creator>
</cp:coreProperties>
</file>